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58" r:id="rId3"/>
    <p:sldId id="735" r:id="rId4"/>
    <p:sldId id="279" r:id="rId5"/>
    <p:sldId id="308" r:id="rId6"/>
    <p:sldId id="725" r:id="rId7"/>
    <p:sldId id="727" r:id="rId8"/>
    <p:sldId id="729" r:id="rId9"/>
    <p:sldId id="730" r:id="rId10"/>
    <p:sldId id="731" r:id="rId11"/>
    <p:sldId id="7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BA136-409E-4AA5-AE07-C1028BE3F99A}" type="datetimeFigureOut">
              <a:rPr lang="en-US" smtClean="0"/>
              <a:t>4/20/2020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D1D5A-7C29-4120-B293-4F1D0F3B5A6F}" type="slidenum">
              <a:rPr lang="en-US" smtClean="0"/>
              <a:t>‹#›</a:t>
            </a:fld>
            <a:endParaRPr lang="en-US"/>
          </a:p>
        </p:txBody>
      </p:sp>
    </p:spTree>
    <p:extLst>
      <p:ext uri="{BB962C8B-B14F-4D97-AF65-F5344CB8AC3E}">
        <p14:creationId xmlns:p14="http://schemas.microsoft.com/office/powerpoint/2010/main" val="159246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eblog.iom.int/protracted-displacement-%E2%80%93-setting-scene#_ftn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eblog.iom.int/protracted-displacement-%E2%80%93-setting-scene#_ftn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eblog.iom.int/protracted-displacement-%E2%80%93-setting-scene#_ftn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cs typeface="Calibri"/>
              </a:rPr>
              <a:t>KEY</a:t>
            </a:r>
            <a:r>
              <a:rPr lang="en-US" sz="1000" b="1" baseline="0" dirty="0">
                <a:cs typeface="Calibri"/>
              </a:rPr>
              <a:t> MESSAGE</a:t>
            </a:r>
          </a:p>
          <a:p>
            <a:r>
              <a:rPr lang="en-US" sz="1000" b="1" baseline="0" dirty="0">
                <a:cs typeface="Calibri"/>
              </a:rPr>
              <a:t>“Welcome to the MERS workshop”</a:t>
            </a:r>
            <a:endParaRPr lang="en-US" sz="1000" b="0" baseline="0" dirty="0">
              <a:cs typeface="Calibri"/>
            </a:endParaRPr>
          </a:p>
          <a:p>
            <a:r>
              <a:rPr lang="en-US" sz="1000" b="0" baseline="0" dirty="0">
                <a:cs typeface="Calibri"/>
              </a:rPr>
              <a:t>__________________________________________________________________</a:t>
            </a:r>
          </a:p>
          <a:p>
            <a:endParaRPr lang="en-US" sz="1000" b="0" baseline="0" dirty="0">
              <a:cs typeface="Calibri"/>
            </a:endParaRPr>
          </a:p>
          <a:p>
            <a:r>
              <a:rPr lang="en-US" sz="1000" b="1" baseline="0" dirty="0">
                <a:cs typeface="Calibri"/>
              </a:rPr>
              <a:t>FACILITATOR SLIDE NOTES</a:t>
            </a:r>
          </a:p>
          <a:p>
            <a:pPr marL="171450" indent="-171450">
              <a:buFont typeface="Arial" pitchFamily="34" charset="0"/>
              <a:buChar char="•"/>
            </a:pPr>
            <a:r>
              <a:rPr lang="en-US" sz="1000" b="0" baseline="0" dirty="0">
                <a:cs typeface="Calibri"/>
              </a:rPr>
              <a:t>Welcome participants to the workshop as the come in. Introduce yourself and encourage them to complete sign in sheets.</a:t>
            </a:r>
          </a:p>
          <a:p>
            <a:endParaRPr lang="en-US" sz="1000" b="1" baseline="0" dirty="0">
              <a:cs typeface="Calibri"/>
            </a:endParaRPr>
          </a:p>
          <a:p>
            <a:r>
              <a:rPr lang="en-US" sz="1000" b="1" baseline="0" dirty="0">
                <a:cs typeface="Calibri"/>
              </a:rPr>
              <a:t>ACTIVITY MATERIALS</a:t>
            </a:r>
          </a:p>
          <a:p>
            <a:pPr marL="171450" indent="-171450">
              <a:buFont typeface="Arial" pitchFamily="34" charset="0"/>
              <a:buChar char="•"/>
            </a:pPr>
            <a:r>
              <a:rPr lang="en-US" sz="1000" b="0" baseline="0" dirty="0">
                <a:cs typeface="Calibri"/>
              </a:rPr>
              <a:t>Sign in sheets</a:t>
            </a:r>
          </a:p>
          <a:p>
            <a:endParaRPr lang="en-US" sz="1000" b="1" baseline="0" dirty="0">
              <a:cs typeface="Calibri"/>
            </a:endParaRPr>
          </a:p>
          <a:p>
            <a:endParaRPr lang="en-US" dirty="0"/>
          </a:p>
        </p:txBody>
      </p:sp>
      <p:sp>
        <p:nvSpPr>
          <p:cNvPr id="4" name="Slide Number Placeholder 3"/>
          <p:cNvSpPr>
            <a:spLocks noGrp="1"/>
          </p:cNvSpPr>
          <p:nvPr>
            <p:ph type="sldNum" sz="quarter" idx="5"/>
          </p:nvPr>
        </p:nvSpPr>
        <p:spPr/>
        <p:txBody>
          <a:bodyPr/>
          <a:lstStyle/>
          <a:p>
            <a:fld id="{B42A02BC-F7A8-0B49-BF16-0B68A7D7939C}" type="slidenum">
              <a:rPr lang="en-US" smtClean="0"/>
              <a:t>1</a:t>
            </a:fld>
            <a:endParaRPr lang="en-US" dirty="0"/>
          </a:p>
        </p:txBody>
      </p:sp>
    </p:spTree>
    <p:extLst>
      <p:ext uri="{BB962C8B-B14F-4D97-AF65-F5344CB8AC3E}">
        <p14:creationId xmlns:p14="http://schemas.microsoft.com/office/powerpoint/2010/main" val="427116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12713"/>
            <a:ext cx="6096000" cy="3429000"/>
          </a:xfrm>
        </p:spPr>
      </p:sp>
      <p:sp>
        <p:nvSpPr>
          <p:cNvPr id="3" name="Notes Placeholder 2"/>
          <p:cNvSpPr>
            <a:spLocks noGrp="1"/>
          </p:cNvSpPr>
          <p:nvPr>
            <p:ph type="body" idx="1"/>
          </p:nvPr>
        </p:nvSpPr>
        <p:spPr>
          <a:xfrm>
            <a:off x="77787" y="3648455"/>
            <a:ext cx="6780213" cy="5493957"/>
          </a:xfrm>
        </p:spPr>
        <p:txBody>
          <a:bodyPr/>
          <a:lstStyle/>
          <a:p>
            <a:r>
              <a:rPr lang="en-US" sz="1000" b="1" dirty="0">
                <a:cs typeface="Calibri"/>
              </a:rPr>
              <a:t>KEY</a:t>
            </a:r>
            <a:r>
              <a:rPr lang="en-US" sz="1000" b="1" baseline="0" dirty="0">
                <a:cs typeface="Calibri"/>
              </a:rPr>
              <a:t> MESSAGE</a:t>
            </a:r>
          </a:p>
          <a:p>
            <a:r>
              <a:rPr lang="en-US" sz="1000" b="1" baseline="0" dirty="0">
                <a:cs typeface="Calibri"/>
              </a:rPr>
              <a:t>“Today we figure out the MERS are”</a:t>
            </a:r>
            <a:endParaRPr lang="en-US" sz="1000" dirty="0">
              <a:cs typeface="Calibri"/>
            </a:endParaRPr>
          </a:p>
          <a:p>
            <a:r>
              <a:rPr lang="en-US" sz="1000" b="0" baseline="0" dirty="0">
                <a:cs typeface="Calibri"/>
              </a:rPr>
              <a:t>______________________________________________________________</a:t>
            </a:r>
          </a:p>
          <a:p>
            <a:r>
              <a:rPr lang="en-US" sz="1000" b="1" baseline="0" dirty="0">
                <a:cs typeface="Calibri"/>
              </a:rPr>
              <a:t>FACILITATOR SLIDE NOTES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i="0" kern="1200" dirty="0">
                <a:solidFill>
                  <a:schemeClr val="tx1"/>
                </a:solidFill>
                <a:effectLst/>
                <a:latin typeface="+mn-lt"/>
                <a:ea typeface="+mn-ea"/>
                <a:cs typeface="+mn-cs"/>
              </a:rPr>
              <a:t>Explain</a:t>
            </a:r>
            <a:r>
              <a:rPr lang="en-US" sz="1000" kern="1200" dirty="0">
                <a:solidFill>
                  <a:schemeClr val="tx1"/>
                </a:solidFill>
                <a:effectLst/>
                <a:latin typeface="+mn-lt"/>
                <a:ea typeface="+mn-ea"/>
                <a:cs typeface="+mn-cs"/>
              </a:rPr>
              <a:t> to participants where bathrooms are located, the duration and frequency of breaks, and where they will find tea/coffee/water and lunch (if included)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i="0" kern="1200" dirty="0">
                <a:solidFill>
                  <a:schemeClr val="tx1"/>
                </a:solidFill>
                <a:effectLst/>
                <a:latin typeface="+mn-lt"/>
                <a:ea typeface="+mn-ea"/>
                <a:cs typeface="+mn-cs"/>
              </a:rPr>
              <a:t>Discuss </a:t>
            </a:r>
            <a:r>
              <a:rPr lang="en-US" sz="1000" kern="1200" dirty="0">
                <a:solidFill>
                  <a:schemeClr val="tx1"/>
                </a:solidFill>
                <a:effectLst/>
                <a:latin typeface="+mn-lt"/>
                <a:ea typeface="+mn-ea"/>
                <a:cs typeface="+mn-cs"/>
              </a:rPr>
              <a:t>the ground rules:</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Be on time: </a:t>
            </a:r>
            <a:r>
              <a:rPr lang="en-US" sz="1000" kern="1200" dirty="0">
                <a:solidFill>
                  <a:schemeClr val="tx1"/>
                </a:solidFill>
                <a:effectLst/>
                <a:latin typeface="+mn-lt"/>
                <a:ea typeface="+mn-ea"/>
                <a:cs typeface="+mn-cs"/>
              </a:rPr>
              <a:t>This one is pretty self explanatory – please be on time when coming back from breaks, and lunch. Lots of material to get through, so following the clock is important.</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Focus to learn: </a:t>
            </a:r>
            <a:r>
              <a:rPr lang="en-US" sz="1000" kern="1200" dirty="0">
                <a:solidFill>
                  <a:schemeClr val="tx1"/>
                </a:solidFill>
                <a:effectLst/>
                <a:latin typeface="+mn-lt"/>
                <a:ea typeface="+mn-ea"/>
                <a:cs typeface="+mn-cs"/>
              </a:rPr>
              <a:t>Everyone is an adult, a professional and is in this workshop to learn something that will support their effectiveness in their jobs. To learn, and to support others’ desire to learn - try to stay focused on the content (we promise not to make it boring!); engage in the activities and take advantage of the time away from the day to day of the job. </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Tend to your business: </a:t>
            </a:r>
            <a:r>
              <a:rPr lang="en-US" sz="1000" kern="1200" dirty="0">
                <a:solidFill>
                  <a:schemeClr val="tx1"/>
                </a:solidFill>
                <a:effectLst/>
                <a:latin typeface="+mn-lt"/>
                <a:ea typeface="+mn-ea"/>
                <a:cs typeface="+mn-cs"/>
              </a:rPr>
              <a:t>We recognize there may be things you need to tend to as part of your work. If possible, use break time and lunch, but if you need to check emails, make calls– we understand. Just be careful not to distract your fellow classmates. Silence your cell phone.</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Share the stage: </a:t>
            </a:r>
            <a:r>
              <a:rPr lang="en-US" sz="1000" kern="1200" dirty="0">
                <a:solidFill>
                  <a:schemeClr val="tx1"/>
                </a:solidFill>
                <a:effectLst/>
                <a:latin typeface="+mn-lt"/>
                <a:ea typeface="+mn-ea"/>
                <a:cs typeface="+mn-cs"/>
              </a:rPr>
              <a:t>This course is designed to be highly interactive – and we are here to learn from one another. Speak up and engage in discussion, but also allow others to share and participate.</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i="1" kern="1200" dirty="0">
                <a:solidFill>
                  <a:schemeClr val="tx1"/>
                </a:solidFill>
                <a:effectLst/>
                <a:latin typeface="+mn-lt"/>
                <a:ea typeface="+mn-ea"/>
                <a:cs typeface="+mn-cs"/>
              </a:rPr>
              <a:t>Make notes:</a:t>
            </a:r>
            <a:r>
              <a:rPr lang="en-US" sz="1000" i="1" kern="1200" baseline="0" dirty="0">
                <a:solidFill>
                  <a:schemeClr val="tx1"/>
                </a:solidFill>
                <a:effectLst/>
                <a:latin typeface="+mn-lt"/>
                <a:ea typeface="+mn-ea"/>
                <a:cs typeface="+mn-cs"/>
              </a:rPr>
              <a:t> </a:t>
            </a:r>
            <a:r>
              <a:rPr lang="en-US" sz="1000" b="0" i="0" kern="1200" baseline="0" dirty="0">
                <a:solidFill>
                  <a:schemeClr val="tx1"/>
                </a:solidFill>
                <a:effectLst/>
                <a:latin typeface="+mn-lt"/>
                <a:ea typeface="+mn-ea"/>
                <a:cs typeface="+mn-cs"/>
              </a:rPr>
              <a:t>get your highlighters, sticky notes, pads out and write down your thoughts. How you capture new information so you can learn best is down to you too!</a:t>
            </a:r>
            <a:endParaRPr lang="en-US" sz="1000" i="0" kern="1200" dirty="0">
              <a:solidFill>
                <a:schemeClr val="tx1"/>
              </a:solidFill>
              <a:effectLst/>
              <a:latin typeface="+mn-lt"/>
              <a:ea typeface="+mn-ea"/>
              <a:cs typeface="+mn-cs"/>
            </a:endParaRP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We are all friends here: </a:t>
            </a:r>
            <a:r>
              <a:rPr lang="en-US" sz="1000" b="0" i="0" kern="1200" dirty="0">
                <a:solidFill>
                  <a:schemeClr val="tx1"/>
                </a:solidFill>
                <a:effectLst/>
                <a:latin typeface="+mn-lt"/>
                <a:ea typeface="+mn-ea"/>
                <a:cs typeface="+mn-cs"/>
              </a:rPr>
              <a:t>All of us here are peers, colleagues and hopefully friends at the end of the day. As facilitators, we aim to foster an environment of safety, and we need your help in doing that. Let us all agree to  speak freely and openly, with kindness!  The work you do is challenging – there may be sensitive issues that come up. Please respect  the community we create in this room and aim to be supportive, attentive and active listeners and to share from your personal experience. Refrain from giving advice unless it is requested. Most of all, have fun and enjoy yourselves.</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u="none" kern="1200" dirty="0">
                <a:solidFill>
                  <a:schemeClr val="tx1"/>
                </a:solidFill>
                <a:effectLst/>
                <a:latin typeface="+mn-lt"/>
                <a:ea typeface="+mn-ea"/>
                <a:cs typeface="+mn-cs"/>
              </a:rPr>
              <a:t>Use</a:t>
            </a:r>
            <a:r>
              <a:rPr lang="en-US" sz="1000" b="0" i="1" u="none" kern="1200" baseline="0" dirty="0">
                <a:solidFill>
                  <a:schemeClr val="tx1"/>
                </a:solidFill>
                <a:effectLst/>
                <a:latin typeface="+mn-lt"/>
                <a:ea typeface="+mn-ea"/>
                <a:cs typeface="+mn-cs"/>
              </a:rPr>
              <a:t> the parking lot: </a:t>
            </a:r>
            <a:r>
              <a:rPr lang="en-US" sz="1000" b="0" i="0" u="none" kern="1200" baseline="0" dirty="0">
                <a:solidFill>
                  <a:schemeClr val="tx1"/>
                </a:solidFill>
                <a:effectLst/>
                <a:latin typeface="+mn-lt"/>
                <a:ea typeface="+mn-ea"/>
                <a:cs typeface="+mn-cs"/>
              </a:rPr>
              <a:t>if you have a question but want to remain anonymous or can’t find an appropriate time to ask it then stick it on our parking lot. This will be checked by our facilitators throughout the day and time will be taken to address people’s question or thoughts.</a:t>
            </a:r>
            <a:endParaRPr lang="en-US" sz="1000" b="0" i="0" kern="1200" dirty="0">
              <a:solidFill>
                <a:schemeClr val="tx1"/>
              </a:solidFill>
              <a:effectLst/>
              <a:latin typeface="+mn-lt"/>
              <a:ea typeface="+mn-ea"/>
              <a:cs typeface="+mn-cs"/>
            </a:endParaRPr>
          </a:p>
          <a:p>
            <a:pPr marL="231775"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i="0" kern="1200" dirty="0">
                <a:solidFill>
                  <a:schemeClr val="tx1"/>
                </a:solidFill>
                <a:effectLst/>
                <a:latin typeface="+mn-lt"/>
                <a:ea typeface="+mn-ea"/>
                <a:cs typeface="+mn-cs"/>
              </a:rPr>
              <a:t>Note – it may be useful to</a:t>
            </a:r>
            <a:r>
              <a:rPr lang="en-US" sz="1000" b="0" i="0" kern="1200" baseline="0" dirty="0">
                <a:solidFill>
                  <a:schemeClr val="tx1"/>
                </a:solidFill>
                <a:effectLst/>
                <a:latin typeface="+mn-lt"/>
                <a:ea typeface="+mn-ea"/>
                <a:cs typeface="+mn-cs"/>
              </a:rPr>
              <a:t> exclude some from the list and ‘plant’ someone to provide one of the rules to encourage audience participation</a:t>
            </a:r>
            <a:endParaRPr lang="en-US" sz="10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i="0" kern="1200" dirty="0">
                <a:solidFill>
                  <a:schemeClr val="tx1"/>
                </a:solidFill>
                <a:effectLst/>
                <a:latin typeface="+mn-lt"/>
                <a:ea typeface="+mn-ea"/>
                <a:cs typeface="+mn-cs"/>
              </a:rPr>
              <a:t>Allow time to add and ask questions: </a:t>
            </a:r>
            <a:r>
              <a:rPr lang="en-US" sz="1000" b="0" i="0" kern="1200" dirty="0">
                <a:solidFill>
                  <a:schemeClr val="tx1"/>
                </a:solidFill>
                <a:effectLst/>
                <a:latin typeface="+mn-lt"/>
                <a:ea typeface="+mn-ea"/>
                <a:cs typeface="+mn-cs"/>
              </a:rPr>
              <a:t>Is there anything to add here? Any comments about these ground rules?</a:t>
            </a:r>
          </a:p>
          <a:p>
            <a:r>
              <a:rPr lang="en-US" sz="1000" b="1" baseline="0" dirty="0">
                <a:cs typeface="Calibri"/>
              </a:rPr>
              <a:t>ACTIVITY MATERIALs</a:t>
            </a:r>
          </a:p>
          <a:p>
            <a:pPr marL="171450" indent="-171450">
              <a:buFont typeface="Arial" pitchFamily="34" charset="0"/>
              <a:buChar char="•"/>
            </a:pPr>
            <a:r>
              <a:rPr lang="en-US" sz="1000" b="0" baseline="0" dirty="0">
                <a:cs typeface="Calibri"/>
              </a:rPr>
              <a:t>Parking lot</a:t>
            </a:r>
          </a:p>
          <a:p>
            <a:pPr marL="171450" indent="-171450">
              <a:buFont typeface="Arial" pitchFamily="34" charset="0"/>
              <a:buChar char="•"/>
            </a:pPr>
            <a:r>
              <a:rPr lang="en-US" sz="1000" b="0" baseline="0" dirty="0">
                <a:cs typeface="Calibri"/>
              </a:rPr>
              <a:t>Post-it note</a:t>
            </a:r>
            <a:endParaRPr lang="en-US" sz="1000" b="1" baseline="0" dirty="0">
              <a:cs typeface="Calibri"/>
            </a:endParaRPr>
          </a:p>
          <a:p>
            <a:r>
              <a:rPr lang="en-US" sz="1000" b="1" baseline="0" dirty="0">
                <a:cs typeface="Calibri"/>
              </a:rPr>
              <a:t> </a:t>
            </a:r>
          </a:p>
          <a:p>
            <a:endParaRPr lang="en-US" dirty="0"/>
          </a:p>
        </p:txBody>
      </p:sp>
      <p:sp>
        <p:nvSpPr>
          <p:cNvPr id="4" name="Slide Number Placeholder 3"/>
          <p:cNvSpPr>
            <a:spLocks noGrp="1"/>
          </p:cNvSpPr>
          <p:nvPr>
            <p:ph type="sldNum" sz="quarter" idx="5"/>
          </p:nvPr>
        </p:nvSpPr>
        <p:spPr/>
        <p:txBody>
          <a:bodyPr/>
          <a:lstStyle/>
          <a:p>
            <a:fld id="{B42A02BC-F7A8-0B49-BF16-0B68A7D7939C}" type="slidenum">
              <a:rPr lang="en-US" smtClean="0"/>
              <a:t>3</a:t>
            </a:fld>
            <a:endParaRPr lang="en-US" dirty="0"/>
          </a:p>
        </p:txBody>
      </p:sp>
    </p:spTree>
    <p:extLst>
      <p:ext uri="{BB962C8B-B14F-4D97-AF65-F5344CB8AC3E}">
        <p14:creationId xmlns:p14="http://schemas.microsoft.com/office/powerpoint/2010/main" val="326756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92075"/>
            <a:ext cx="5413375" cy="3044825"/>
          </a:xfrm>
        </p:spPr>
      </p:sp>
      <p:sp>
        <p:nvSpPr>
          <p:cNvPr id="3" name="Notes Placeholder 2"/>
          <p:cNvSpPr>
            <a:spLocks noGrp="1"/>
          </p:cNvSpPr>
          <p:nvPr>
            <p:ph type="body" idx="1"/>
          </p:nvPr>
        </p:nvSpPr>
        <p:spPr>
          <a:xfrm>
            <a:off x="125730" y="3223260"/>
            <a:ext cx="6526530" cy="5097780"/>
          </a:xfrm>
        </p:spPr>
        <p:txBody>
          <a:bodyPr/>
          <a:lstStyle/>
          <a:p>
            <a:r>
              <a:rPr lang="en-US" sz="1000" b="1" dirty="0">
                <a:cs typeface="Calibri"/>
              </a:rPr>
              <a:t>KEY</a:t>
            </a:r>
            <a:r>
              <a:rPr lang="en-US" sz="1000" b="1" baseline="0" dirty="0">
                <a:cs typeface="Calibri"/>
              </a:rPr>
              <a:t> MESSAGE</a:t>
            </a:r>
          </a:p>
          <a:p>
            <a:r>
              <a:rPr lang="en-US" sz="1000" b="1" baseline="0" dirty="0">
                <a:cs typeface="Calibri"/>
              </a:rPr>
              <a:t>“The ‘MERS on a page’ is your quick find guide.”</a:t>
            </a:r>
            <a:endParaRPr lang="en-US" sz="1000" b="0" baseline="0" dirty="0">
              <a:cs typeface="Calibri"/>
            </a:endParaRPr>
          </a:p>
          <a:p>
            <a:r>
              <a:rPr lang="en-US" sz="1000" b="0" baseline="0" dirty="0">
                <a:cs typeface="Calibri"/>
              </a:rPr>
              <a:t>__________________________________________________________________</a:t>
            </a:r>
          </a:p>
          <a:p>
            <a:endParaRPr lang="en-US" sz="1000" b="0" baseline="0" dirty="0">
              <a:cs typeface="Calibri"/>
            </a:endParaRPr>
          </a:p>
          <a:p>
            <a:r>
              <a:rPr lang="en-US" sz="1000" b="1" baseline="0" dirty="0">
                <a:cs typeface="Calibri"/>
              </a:rPr>
              <a:t>FACILITATOR SLIDE NOTES</a:t>
            </a:r>
          </a:p>
          <a:p>
            <a:pPr marL="171450" indent="-171450">
              <a:buFont typeface="Arial" pitchFamily="34" charset="0"/>
              <a:buChar char="•"/>
            </a:pPr>
            <a:r>
              <a:rPr lang="en-US" sz="1000" b="1" i="1" dirty="0"/>
              <a:t>Ask</a:t>
            </a:r>
            <a:r>
              <a:rPr lang="en-US" sz="1000" dirty="0"/>
              <a:t> participants to open their Handbooks to p1 to get a better visual of the Standards overall</a:t>
            </a:r>
          </a:p>
          <a:p>
            <a:pPr marL="171450" indent="-171450">
              <a:buFont typeface="Arial" pitchFamily="34" charset="0"/>
              <a:buChar char="•"/>
            </a:pPr>
            <a:r>
              <a:rPr lang="en-US" sz="1000" kern="1200" dirty="0">
                <a:effectLst/>
                <a:latin typeface="+mn-lt"/>
                <a:ea typeface="+mn-ea"/>
                <a:cs typeface="+mn-cs"/>
              </a:rPr>
              <a:t>Here are the six Categories of Minimum Standards.</a:t>
            </a:r>
            <a:r>
              <a:rPr lang="en-US" sz="1000" dirty="0">
                <a:cs typeface="Calibri"/>
              </a:rPr>
              <a:t>  </a:t>
            </a:r>
            <a:r>
              <a:rPr lang="en-US" sz="1000" b="1" dirty="0">
                <a:cs typeface="Calibri"/>
              </a:rPr>
              <a:t>You do not need to necessarily</a:t>
            </a:r>
            <a:r>
              <a:rPr lang="en-US" sz="1000" b="1" baseline="0" dirty="0">
                <a:cs typeface="Calibri"/>
              </a:rPr>
              <a:t> understand how to implement these if it is not your role. You do need to know that they exist and find the right team to implement them (or upskill teams to delivery them).</a:t>
            </a:r>
          </a:p>
          <a:p>
            <a:pPr marL="171450" indent="-171450">
              <a:buFont typeface="Arial" pitchFamily="34" charset="0"/>
              <a:buChar char="•"/>
            </a:pPr>
            <a:r>
              <a:rPr lang="en-US" sz="1000" dirty="0">
                <a:cs typeface="Calibri"/>
              </a:rPr>
              <a:t>In summary</a:t>
            </a:r>
            <a:r>
              <a:rPr lang="en-US" sz="1000" baseline="0" dirty="0">
                <a:cs typeface="Calibri"/>
              </a:rPr>
              <a:t> these standards are as follows:</a:t>
            </a:r>
            <a:endParaRPr lang="en-US" sz="1000" kern="1200" dirty="0">
              <a:effectLst/>
              <a:latin typeface="+mn-lt"/>
              <a:ea typeface="+mn-ea"/>
              <a:cs typeface="+mn-cs"/>
            </a:endParaRP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a:solidFill>
                  <a:schemeClr val="tx1"/>
                </a:solidFill>
                <a:effectLst/>
                <a:latin typeface="+mn-lt"/>
                <a:ea typeface="+mn-ea"/>
                <a:cs typeface="+mn-cs"/>
              </a:rPr>
              <a:t>Core Standards for Economic Recovery </a:t>
            </a:r>
            <a:r>
              <a:rPr lang="en-US" sz="1000" kern="1200" dirty="0">
                <a:solidFill>
                  <a:schemeClr val="tx1"/>
                </a:solidFill>
                <a:effectLst/>
                <a:latin typeface="+mn-lt"/>
                <a:ea typeface="+mn-ea"/>
                <a:cs typeface="+mn-cs"/>
              </a:rPr>
              <a:t>– similar to Sphere and other companion standards on </a:t>
            </a:r>
            <a:r>
              <a:rPr lang="en-US" sz="1000" kern="1200" baseline="0" dirty="0">
                <a:solidFill>
                  <a:schemeClr val="tx1"/>
                </a:solidFill>
                <a:effectLst/>
                <a:latin typeface="+mn-lt"/>
                <a:ea typeface="+mn-ea"/>
                <a:cs typeface="+mn-cs"/>
              </a:rPr>
              <a:t>preventing/mitigating harm</a:t>
            </a:r>
            <a:r>
              <a:rPr lang="en-US" sz="1000" kern="1200" dirty="0">
                <a:solidFill>
                  <a:schemeClr val="tx1"/>
                </a:solidFill>
                <a:effectLst/>
                <a:latin typeface="+mn-lt"/>
                <a:ea typeface="+mn-ea"/>
                <a:cs typeface="+mn-cs"/>
              </a:rPr>
              <a:t>, but applying</a:t>
            </a:r>
            <a:r>
              <a:rPr lang="en-US" sz="1000" kern="1200" baseline="0" dirty="0">
                <a:solidFill>
                  <a:schemeClr val="tx1"/>
                </a:solidFill>
                <a:effectLst/>
                <a:latin typeface="+mn-lt"/>
                <a:ea typeface="+mn-ea"/>
                <a:cs typeface="+mn-cs"/>
              </a:rPr>
              <a:t> market systems lens, these are the basic FOUNDATION standards that all programmes should be delivering at a minimum.</a:t>
            </a: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a:solidFill>
                  <a:schemeClr val="tx1"/>
                </a:solidFill>
                <a:effectLst/>
                <a:latin typeface="+mn-lt"/>
                <a:ea typeface="+mn-ea"/>
                <a:cs typeface="+mn-cs"/>
              </a:rPr>
              <a:t>Assessment and Analysis </a:t>
            </a:r>
            <a:r>
              <a:rPr lang="en-US" sz="1000" kern="1200" dirty="0">
                <a:solidFill>
                  <a:schemeClr val="tx1"/>
                </a:solidFill>
                <a:effectLst/>
                <a:latin typeface="+mn-lt"/>
                <a:ea typeface="+mn-ea"/>
                <a:cs typeface="+mn-cs"/>
              </a:rPr>
              <a:t>– similar to Sphere and other companion standards on assessments and program monitoring, but applying</a:t>
            </a:r>
            <a:r>
              <a:rPr lang="en-US" sz="1000" kern="1200" baseline="0" dirty="0">
                <a:solidFill>
                  <a:schemeClr val="tx1"/>
                </a:solidFill>
                <a:effectLst/>
                <a:latin typeface="+mn-lt"/>
                <a:ea typeface="+mn-ea"/>
                <a:cs typeface="+mn-cs"/>
              </a:rPr>
              <a:t> market systems lens</a:t>
            </a: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baseline="0" dirty="0">
              <a:solidFill>
                <a:schemeClr val="tx1"/>
              </a:solidFill>
              <a:effectLst/>
              <a:latin typeface="+mn-lt"/>
              <a:ea typeface="+mn-ea"/>
              <a:cs typeface="+mn-cs"/>
            </a:endParaRPr>
          </a:p>
          <a:p>
            <a:pPr marL="231775"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baseline="0" dirty="0">
                <a:solidFill>
                  <a:schemeClr val="tx1"/>
                </a:solidFill>
                <a:effectLst/>
                <a:latin typeface="+mn-lt"/>
                <a:ea typeface="+mn-ea"/>
                <a:cs typeface="+mn-cs"/>
              </a:rPr>
              <a:t>Following analysis, the next standards supporting design and implementation of specific types of interventions that may be created from the outputs of your analysis:</a:t>
            </a:r>
            <a:endParaRPr lang="en-US" sz="1000" kern="1200" dirty="0">
              <a:solidFill>
                <a:schemeClr val="tx1"/>
              </a:solidFill>
              <a:effectLst/>
              <a:latin typeface="+mn-lt"/>
              <a:ea typeface="+mn-ea"/>
              <a:cs typeface="+mn-cs"/>
            </a:endParaRP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a:solidFill>
                  <a:schemeClr val="tx1"/>
                </a:solidFill>
                <a:effectLst/>
                <a:latin typeface="+mn-lt"/>
                <a:ea typeface="+mn-ea"/>
                <a:cs typeface="+mn-cs"/>
              </a:rPr>
              <a:t>Enterprise and Market Systems Development </a:t>
            </a:r>
            <a:r>
              <a:rPr lang="en-US" sz="1000" kern="1200" dirty="0">
                <a:solidFill>
                  <a:schemeClr val="tx1"/>
                </a:solidFill>
                <a:effectLst/>
                <a:latin typeface="+mn-lt"/>
                <a:ea typeface="+mn-ea"/>
                <a:cs typeface="+mn-cs"/>
              </a:rPr>
              <a:t>– Looks systemically at markets</a:t>
            </a:r>
            <a:r>
              <a:rPr lang="en-US" sz="1000" kern="1200" baseline="0" dirty="0">
                <a:solidFill>
                  <a:schemeClr val="tx1"/>
                </a:solidFill>
                <a:effectLst/>
                <a:latin typeface="+mn-lt"/>
                <a:ea typeface="+mn-ea"/>
                <a:cs typeface="+mn-cs"/>
              </a:rPr>
              <a:t> and how to support and strengthen them discussing different intervention techniques including </a:t>
            </a:r>
            <a:r>
              <a:rPr lang="en-US" sz="1000" kern="1200" dirty="0">
                <a:solidFill>
                  <a:schemeClr val="tx1"/>
                </a:solidFill>
                <a:effectLst/>
                <a:latin typeface="+mn-lt"/>
                <a:ea typeface="+mn-ea"/>
                <a:cs typeface="+mn-cs"/>
              </a:rPr>
              <a:t>facilitation and adaptive approaches</a:t>
            </a: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a:solidFill>
                  <a:schemeClr val="tx1"/>
                </a:solidFill>
                <a:effectLst/>
                <a:latin typeface="+mn-lt"/>
                <a:ea typeface="+mn-ea"/>
                <a:cs typeface="+mn-cs"/>
              </a:rPr>
              <a:t>Asset Distribution </a:t>
            </a:r>
            <a:r>
              <a:rPr lang="en-US" sz="1000" kern="1200" dirty="0">
                <a:solidFill>
                  <a:schemeClr val="tx1"/>
                </a:solidFill>
                <a:effectLst/>
                <a:latin typeface="+mn-lt"/>
                <a:ea typeface="+mn-ea"/>
                <a:cs typeface="+mn-cs"/>
              </a:rPr>
              <a:t>– when relief goods are being distributed, especially livelihood-related goods, this provides guidance on market-aware ways to do distributions</a:t>
            </a: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a:solidFill>
                  <a:schemeClr val="tx1"/>
                </a:solidFill>
                <a:effectLst/>
                <a:latin typeface="+mn-lt"/>
                <a:ea typeface="+mn-ea"/>
                <a:cs typeface="+mn-cs"/>
              </a:rPr>
              <a:t>Financial Services and Standards </a:t>
            </a:r>
            <a:r>
              <a:rPr lang="en-US" sz="1000" kern="1200" dirty="0">
                <a:solidFill>
                  <a:schemeClr val="tx1"/>
                </a:solidFill>
                <a:effectLst/>
                <a:latin typeface="+mn-lt"/>
                <a:ea typeface="+mn-ea"/>
                <a:cs typeface="+mn-cs"/>
              </a:rPr>
              <a:t>– guidance on how to use financial services post-crisis, and coordinate with cash programming</a:t>
            </a:r>
          </a:p>
          <a:p>
            <a:pPr marL="403225"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i="1" kern="1200" dirty="0">
                <a:solidFill>
                  <a:schemeClr val="tx1"/>
                </a:solidFill>
                <a:effectLst/>
                <a:latin typeface="+mn-lt"/>
                <a:ea typeface="+mn-ea"/>
                <a:cs typeface="+mn-cs"/>
              </a:rPr>
              <a:t>Employment</a:t>
            </a:r>
            <a:r>
              <a:rPr lang="en-US" sz="1000" kern="1200" dirty="0">
                <a:solidFill>
                  <a:schemeClr val="tx1"/>
                </a:solidFill>
                <a:effectLst/>
                <a:latin typeface="+mn-lt"/>
                <a:ea typeface="+mn-ea"/>
                <a:cs typeface="+mn-cs"/>
              </a:rPr>
              <a:t> – relates to activities that prepare individuals for work or create jobs (short-term or longer term)</a:t>
            </a:r>
          </a:p>
          <a:p>
            <a:pPr marL="171450" indent="-171450">
              <a:buFont typeface="Arial" pitchFamily="34" charset="0"/>
              <a:buChar char="•"/>
            </a:pPr>
            <a:endParaRPr lang="en-US" sz="1000" dirty="0">
              <a:cs typeface="Calibri"/>
            </a:endParaRPr>
          </a:p>
          <a:p>
            <a:pPr marL="171450" indent="-171450">
              <a:buFont typeface="Arial" pitchFamily="34" charset="0"/>
              <a:buChar char="•"/>
            </a:pPr>
            <a:r>
              <a:rPr lang="en-US" sz="1000" b="1" i="0" dirty="0"/>
              <a:t>On the next slides we will talk about how the standards are presented</a:t>
            </a:r>
            <a:r>
              <a:rPr lang="en-US" sz="1000" b="1" i="0" baseline="0" dirty="0"/>
              <a:t> and how to read them</a:t>
            </a:r>
            <a:endParaRPr lang="en-US" sz="1000" b="0" i="0" dirty="0"/>
          </a:p>
          <a:p>
            <a:pPr marL="171450" indent="-171450">
              <a:buFont typeface="Arial" pitchFamily="34" charset="0"/>
              <a:buChar char="•"/>
            </a:pPr>
            <a:endParaRPr lang="en-US" sz="1000" b="0" dirty="0"/>
          </a:p>
          <a:p>
            <a:pPr marL="171450" indent="-171450">
              <a:buFont typeface="Arial" pitchFamily="34" charset="0"/>
              <a:buChar char="•"/>
            </a:pPr>
            <a:r>
              <a:rPr lang="en-US" sz="1000" b="0" dirty="0"/>
              <a:t>There is also a</a:t>
            </a:r>
            <a:r>
              <a:rPr lang="en-US" sz="1000" b="0" baseline="0" dirty="0"/>
              <a:t> standardised glossary of terms – important as terms get conflated and confused on this topic and we need to be consistent in how we speak about them internally and externally</a:t>
            </a:r>
          </a:p>
          <a:p>
            <a:pPr marL="171450" indent="-171450">
              <a:buFont typeface="Arial" pitchFamily="34" charset="0"/>
              <a:buChar char="•"/>
            </a:pPr>
            <a:endParaRPr lang="en-US" sz="1000" b="0" baseline="0" dirty="0"/>
          </a:p>
          <a:p>
            <a:pPr marL="171450" indent="-171450">
              <a:buFont typeface="Arial" pitchFamily="34" charset="0"/>
              <a:buChar char="•"/>
            </a:pPr>
            <a:r>
              <a:rPr lang="en-US" sz="1000" b="0" baseline="0" dirty="0"/>
              <a:t>There is also a note of useful tools and frameworks to help design and implement market-based programmes should you need them.</a:t>
            </a:r>
            <a:endParaRPr lang="en-US" sz="1000" b="0" dirty="0"/>
          </a:p>
          <a:p>
            <a:endParaRPr lang="en-US" sz="1000" dirty="0"/>
          </a:p>
          <a:p>
            <a:r>
              <a:rPr lang="en-US" sz="1000" b="1" baseline="0" dirty="0">
                <a:cs typeface="Calibri"/>
              </a:rPr>
              <a:t>ACTIVITY MATERIALS</a:t>
            </a:r>
          </a:p>
          <a:p>
            <a:pPr marL="171450" indent="-171450">
              <a:buFont typeface="Arial" pitchFamily="34" charset="0"/>
              <a:buChar char="•"/>
            </a:pPr>
            <a:r>
              <a:rPr lang="en-US" sz="1000" b="0" baseline="0" dirty="0">
                <a:cs typeface="Calibri"/>
              </a:rPr>
              <a:t>Page 1 printout of MERS (all standards on a page) -&gt; this is possibly one of the most useful views of the MERS. It may be worth considering printing them as a laminate for people to pin on walls at work OR creating an poster view of them in the training room.</a:t>
            </a:r>
          </a:p>
          <a:p>
            <a:endParaRPr lang="en-US" sz="1000" b="1" baseline="0" dirty="0">
              <a:cs typeface="Calibri"/>
            </a:endParaRPr>
          </a:p>
          <a:p>
            <a:r>
              <a:rPr lang="en-US" sz="1000" b="1" baseline="0" dirty="0">
                <a:cs typeface="Calibri"/>
              </a:rPr>
              <a:t> </a:t>
            </a:r>
          </a:p>
          <a:p>
            <a:endParaRPr lang="en-US" sz="1000" b="1" i="1" dirty="0"/>
          </a:p>
          <a:p>
            <a:endParaRPr lang="en-US" sz="1000" b="1" i="1" dirty="0"/>
          </a:p>
          <a:p>
            <a:endParaRPr lang="en-US" b="1" i="1" dirty="0"/>
          </a:p>
        </p:txBody>
      </p:sp>
      <p:sp>
        <p:nvSpPr>
          <p:cNvPr id="4" name="Slide Number Placeholder 3"/>
          <p:cNvSpPr>
            <a:spLocks noGrp="1"/>
          </p:cNvSpPr>
          <p:nvPr>
            <p:ph type="sldNum" sz="quarter" idx="10"/>
          </p:nvPr>
        </p:nvSpPr>
        <p:spPr/>
        <p:txBody>
          <a:bodyPr/>
          <a:lstStyle/>
          <a:p>
            <a:fld id="{AA1FD3B6-3D0F-8B41-A879-FB77C299EF23}" type="slidenum">
              <a:rPr lang="en-US" smtClean="0"/>
              <a:t>4</a:t>
            </a:fld>
            <a:endParaRPr lang="en-US" dirty="0"/>
          </a:p>
        </p:txBody>
      </p:sp>
    </p:spTree>
    <p:extLst>
      <p:ext uri="{BB962C8B-B14F-4D97-AF65-F5344CB8AC3E}">
        <p14:creationId xmlns:p14="http://schemas.microsoft.com/office/powerpoint/2010/main" val="356994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90488"/>
            <a:ext cx="5410200" cy="3044825"/>
          </a:xfrm>
        </p:spPr>
      </p:sp>
      <p:sp>
        <p:nvSpPr>
          <p:cNvPr id="3" name="Notes Placeholder 2"/>
          <p:cNvSpPr>
            <a:spLocks noGrp="1"/>
          </p:cNvSpPr>
          <p:nvPr>
            <p:ph type="body" idx="1"/>
          </p:nvPr>
        </p:nvSpPr>
        <p:spPr>
          <a:xfrm>
            <a:off x="125730" y="3223260"/>
            <a:ext cx="6549389" cy="5646420"/>
          </a:xfrm>
        </p:spPr>
        <p:txBody>
          <a:bodyPr/>
          <a:lstStyle/>
          <a:p>
            <a:r>
              <a:rPr lang="en-US" sz="1000" b="1" dirty="0">
                <a:cs typeface="Calibri"/>
              </a:rPr>
              <a:t>KEY</a:t>
            </a:r>
            <a:r>
              <a:rPr lang="en-US" sz="1000" b="1" baseline="0" dirty="0">
                <a:cs typeface="Calibri"/>
              </a:rPr>
              <a:t> MESSAGE</a:t>
            </a:r>
          </a:p>
          <a:p>
            <a:r>
              <a:rPr lang="en-US" sz="1000" b="1" baseline="0" dirty="0">
                <a:cs typeface="Calibri"/>
              </a:rPr>
              <a:t>“The MERS offers a guide for all the scenarios you may find yourself working in.”</a:t>
            </a:r>
            <a:endParaRPr lang="en-US" sz="1000" b="0" baseline="0" dirty="0">
              <a:cs typeface="Calibri"/>
            </a:endParaRPr>
          </a:p>
          <a:p>
            <a:r>
              <a:rPr lang="en-US" sz="1000" b="0" baseline="0" dirty="0">
                <a:cs typeface="Calibri"/>
              </a:rPr>
              <a:t>__________________________________________________________________</a:t>
            </a:r>
          </a:p>
          <a:p>
            <a:endParaRPr lang="en-US" sz="1000" b="0" baseline="0" dirty="0">
              <a:cs typeface="Calibri"/>
            </a:endParaRPr>
          </a:p>
          <a:p>
            <a:r>
              <a:rPr lang="en-US" sz="1000" b="1" baseline="0" dirty="0">
                <a:cs typeface="Calibri"/>
              </a:rPr>
              <a:t>FACILITATOR SLIDE NOTES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kern="1200" dirty="0">
                <a:solidFill>
                  <a:schemeClr val="tx1"/>
                </a:solidFill>
                <a:effectLst/>
                <a:latin typeface="+mn-lt"/>
                <a:ea typeface="+mn-ea"/>
                <a:cs typeface="+mn-cs"/>
              </a:rPr>
              <a:t>On</a:t>
            </a:r>
            <a:r>
              <a:rPr lang="en-US" sz="1000" b="0" i="0" kern="1200" baseline="0" dirty="0">
                <a:solidFill>
                  <a:schemeClr val="tx1"/>
                </a:solidFill>
                <a:effectLst/>
                <a:latin typeface="+mn-lt"/>
                <a:ea typeface="+mn-ea"/>
                <a:cs typeface="+mn-cs"/>
              </a:rPr>
              <a:t> the previous slide we mentioned cross-cutting themes and changing priorities being focused upon in the new version of the MERS. This slide just provides a little more detail on those.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kern="1200" dirty="0">
                <a:solidFill>
                  <a:schemeClr val="tx1"/>
                </a:solidFill>
                <a:effectLst/>
                <a:latin typeface="+mn-lt"/>
                <a:ea typeface="+mn-ea"/>
                <a:cs typeface="+mn-cs"/>
              </a:rPr>
              <a:t>A lot has </a:t>
            </a:r>
            <a:r>
              <a:rPr lang="en-US" sz="1000" b="0" kern="1200" dirty="0">
                <a:solidFill>
                  <a:schemeClr val="tx1"/>
                </a:solidFill>
                <a:effectLst/>
                <a:latin typeface="+mn-lt"/>
                <a:ea typeface="+mn-ea"/>
                <a:cs typeface="+mn-cs"/>
              </a:rPr>
              <a:t>changed since 2010—the industry continues to learn and move forward—it was important that revised</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MERS reflected these changes.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a:solidFill>
                  <a:schemeClr val="tx1"/>
                </a:solidFill>
                <a:effectLst/>
                <a:latin typeface="+mn-lt"/>
                <a:ea typeface="+mn-ea"/>
                <a:cs typeface="+mn-cs"/>
              </a:rPr>
              <a:t>The cross-cutting</a:t>
            </a:r>
            <a:r>
              <a:rPr lang="en-US" sz="1000" b="0" kern="1200" baseline="0" dirty="0">
                <a:solidFill>
                  <a:schemeClr val="tx1"/>
                </a:solidFill>
                <a:effectLst/>
                <a:latin typeface="+mn-lt"/>
                <a:ea typeface="+mn-ea"/>
                <a:cs typeface="+mn-cs"/>
              </a:rPr>
              <a:t> themes are: 1) gender; 2) disability; 3) preparedness; 4) resilience; 5) protection; and 6) environment. There is no standalone information for each theme as they will need to be considered across all the MERS to reflect project needs. Therefore, how to consider these themes by standard is provided.</a:t>
            </a: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a:solidFill>
                  <a:schemeClr val="tx1"/>
                </a:solidFill>
                <a:effectLst/>
                <a:latin typeface="+mn-lt"/>
                <a:ea typeface="+mn-ea"/>
                <a:cs typeface="+mn-cs"/>
              </a:rPr>
              <a:t>The adoption</a:t>
            </a:r>
            <a:r>
              <a:rPr lang="en-US" sz="1000" b="0" kern="1200" baseline="0" dirty="0">
                <a:solidFill>
                  <a:schemeClr val="tx1"/>
                </a:solidFill>
                <a:effectLst/>
                <a:latin typeface="+mn-lt"/>
                <a:ea typeface="+mn-ea"/>
                <a:cs typeface="+mn-cs"/>
              </a:rPr>
              <a:t> of cash-based programming by organisations and donors – whom now ask ‘why not cash?’ – has necessitated the need to plan for and deliver cash-based programming effectively. It must be noted however that cash-based programming is one type of intervention that could be used to support/strengthen a market system. It is </a:t>
            </a:r>
            <a:r>
              <a:rPr lang="en-US" sz="1000" b="0" u="sng" kern="1200" baseline="0" dirty="0">
                <a:solidFill>
                  <a:schemeClr val="tx1"/>
                </a:solidFill>
                <a:effectLst/>
                <a:latin typeface="+mn-lt"/>
                <a:ea typeface="+mn-ea"/>
                <a:cs typeface="+mn-cs"/>
              </a:rPr>
              <a:t>not</a:t>
            </a:r>
            <a:r>
              <a:rPr lang="en-US" sz="1000" b="0" u="none" kern="1200" baseline="0" dirty="0">
                <a:solidFill>
                  <a:schemeClr val="tx1"/>
                </a:solidFill>
                <a:effectLst/>
                <a:latin typeface="+mn-lt"/>
                <a:ea typeface="+mn-ea"/>
                <a:cs typeface="+mn-cs"/>
              </a:rPr>
              <a:t> the only form of market intervention nor is necessarily always the best option.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u="none" kern="1200" baseline="0" dirty="0">
                <a:solidFill>
                  <a:schemeClr val="tx1"/>
                </a:solidFill>
                <a:effectLst/>
                <a:latin typeface="+mn-lt"/>
                <a:ea typeface="+mn-ea"/>
                <a:cs typeface="+mn-cs"/>
              </a:rPr>
              <a:t>In recent years, there has been a major rise in crises and refugee and IDP numbers. </a:t>
            </a:r>
            <a:r>
              <a:rPr lang="en-GB" sz="1000" kern="1200" dirty="0">
                <a:solidFill>
                  <a:schemeClr val="tx1"/>
                </a:solidFill>
                <a:effectLst/>
                <a:latin typeface="+mn-lt"/>
                <a:ea typeface="+mn-ea"/>
                <a:cs typeface="+mn-cs"/>
              </a:rPr>
              <a:t>There are more than 21.3 million refugees in protracted displacement, with the average duration for current refugees at 10.3 years. </a:t>
            </a:r>
            <a:r>
              <a:rPr lang="en-GB" sz="1000" i="1" kern="1200" dirty="0">
                <a:solidFill>
                  <a:schemeClr val="tx1"/>
                </a:solidFill>
                <a:effectLst/>
                <a:latin typeface="+mn-lt"/>
                <a:ea typeface="+mn-ea"/>
                <a:cs typeface="+mn-cs"/>
              </a:rPr>
              <a:t>Zetter, R. (2016), ‘Protracted Displacement – Setting the Scene’, International Organization for Migration, 21 December 2016, </a:t>
            </a:r>
            <a:r>
              <a:rPr lang="en-GB" sz="1000" i="1" u="sng" kern="1200" dirty="0">
                <a:solidFill>
                  <a:schemeClr val="tx1"/>
                </a:solidFill>
                <a:effectLst/>
                <a:latin typeface="+mn-lt"/>
                <a:ea typeface="+mn-ea"/>
                <a:cs typeface="+mn-cs"/>
                <a:hlinkClick r:id="rId3"/>
              </a:rPr>
              <a:t>http://weblog.iom.int/protracted-displacement-%E2%80%93-setting-scene#_ftn2</a:t>
            </a:r>
            <a:r>
              <a:rPr lang="en-GB" sz="10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i="0" kern="1200" dirty="0">
                <a:solidFill>
                  <a:schemeClr val="tx1"/>
                </a:solidFill>
                <a:effectLst/>
                <a:latin typeface="+mn-lt"/>
                <a:ea typeface="+mn-ea"/>
                <a:cs typeface="+mn-cs"/>
              </a:rPr>
              <a:t>There </a:t>
            </a:r>
            <a:r>
              <a:rPr lang="en-GB" sz="1000" i="0" kern="1200" baseline="0" dirty="0">
                <a:solidFill>
                  <a:schemeClr val="tx1"/>
                </a:solidFill>
                <a:effectLst/>
                <a:latin typeface="+mn-lt"/>
                <a:ea typeface="+mn-ea"/>
                <a:cs typeface="+mn-cs"/>
              </a:rPr>
              <a:t>a number of market challenges that refugees and IDPs face in their isolation from livelihoods and restriction of movement. However, continuous aid for long-term challenges (particularly those that may hinder or create inequities between host and refugee populations) requires a different take,. </a:t>
            </a:r>
            <a:r>
              <a:rPr lang="en-GB" sz="1000" kern="1200" dirty="0">
                <a:solidFill>
                  <a:schemeClr val="tx1"/>
                </a:solidFill>
                <a:effectLst/>
                <a:latin typeface="+mn-lt"/>
                <a:ea typeface="+mn-ea"/>
                <a:cs typeface="+mn-cs"/>
              </a:rPr>
              <a:t>A market-based approach to meeting refugee needs has been highlighted</a:t>
            </a:r>
            <a:r>
              <a:rPr lang="en-GB" sz="1000" kern="1200" baseline="0" dirty="0">
                <a:solidFill>
                  <a:schemeClr val="tx1"/>
                </a:solidFill>
                <a:effectLst/>
                <a:latin typeface="+mn-lt"/>
                <a:ea typeface="+mn-ea"/>
                <a:cs typeface="+mn-cs"/>
              </a:rPr>
              <a:t> in the </a:t>
            </a:r>
            <a:r>
              <a:rPr lang="en-GB" sz="1000" kern="1200" dirty="0">
                <a:solidFill>
                  <a:schemeClr val="tx1"/>
                </a:solidFill>
                <a:effectLst/>
                <a:latin typeface="+mn-lt"/>
                <a:ea typeface="+mn-ea"/>
                <a:cs typeface="+mn-cs"/>
              </a:rPr>
              <a:t>UNHCR 2017–21 strategic plan to deliver the Comprehensive Refugee Response Framework, wherein the agency aims to bring together development and private-sector actors to address ‘immediate and longer-term needs of refugees and host communities, and in supporting them to become resilient and self-reliant.’</a:t>
            </a:r>
            <a:r>
              <a:rPr lang="en-GB" sz="1000" dirty="0">
                <a:effectLst/>
              </a:rPr>
              <a:t> The MERS looks to support practitioners in these efforts. </a:t>
            </a:r>
            <a:r>
              <a:rPr lang="en-GB" sz="1000" i="1" kern="1200" dirty="0">
                <a:solidFill>
                  <a:schemeClr val="tx1"/>
                </a:solidFill>
                <a:effectLst/>
                <a:latin typeface="+mn-lt"/>
                <a:ea typeface="+mn-ea"/>
                <a:cs typeface="+mn-cs"/>
              </a:rPr>
              <a:t>Office of the United Nations High Commissioner for Refugees (2017), UNHCR’s Strategic Directions 2017-2021, http://www.unhcr.org/5894558d4.pdf.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i="0" kern="1200" dirty="0">
                <a:solidFill>
                  <a:schemeClr val="tx1"/>
                </a:solidFill>
                <a:effectLst/>
                <a:latin typeface="+mn-lt"/>
                <a:ea typeface="+mn-ea"/>
                <a:cs typeface="+mn-cs"/>
              </a:rPr>
              <a:t>Also</a:t>
            </a:r>
            <a:r>
              <a:rPr lang="en-GB" sz="1000" i="0" kern="1200" baseline="0" dirty="0">
                <a:solidFill>
                  <a:schemeClr val="tx1"/>
                </a:solidFill>
                <a:effectLst/>
                <a:latin typeface="+mn-lt"/>
                <a:ea typeface="+mn-ea"/>
                <a:cs typeface="+mn-cs"/>
              </a:rPr>
              <a:t> there is increased emphasis on pointing out that in market analysis and interventions the target beneficiaries may not be exclusively the ‘vulnerable’. In order to support the vulnerable, it may be necessary to identify and support those that are less vulnerable (perhaps because they are the sole providers for their families or are able to maintain businesses or services to support the wellbeing or employment of others). They can be part of the market-based solution but may have been ignored in the past using traditional targeting approaches.</a:t>
            </a:r>
            <a:endParaRPr lang="en-GB" sz="1000" i="1" kern="1200" dirty="0">
              <a:solidFill>
                <a:schemeClr val="tx1"/>
              </a:solidFill>
              <a:effectLst/>
              <a:latin typeface="+mn-lt"/>
              <a:ea typeface="+mn-ea"/>
              <a:cs typeface="+mn-cs"/>
            </a:endParaRPr>
          </a:p>
          <a:p>
            <a:r>
              <a:rPr lang="en-US" sz="1000" b="1" baseline="0" dirty="0">
                <a:cs typeface="Calibri"/>
              </a:rPr>
              <a:t>ACTIVITY MATERIALS</a:t>
            </a:r>
          </a:p>
          <a:p>
            <a:pPr marL="171450" indent="-171450">
              <a:buFont typeface="Arial" pitchFamily="34" charset="0"/>
              <a:buChar char="•"/>
            </a:pPr>
            <a:r>
              <a:rPr lang="en-US" sz="1000" b="0" baseline="0" dirty="0">
                <a:cs typeface="Calibri"/>
              </a:rPr>
              <a:t>N/A</a:t>
            </a:r>
            <a:endParaRPr lang="en-US" sz="1000" b="1" baseline="0" dirty="0">
              <a:cs typeface="Calibri"/>
            </a:endParaRPr>
          </a:p>
          <a:p>
            <a:pPr lvl="0"/>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D3B6-3D0F-8B41-A879-FB77C299EF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24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90488"/>
            <a:ext cx="5410200" cy="3044825"/>
          </a:xfrm>
        </p:spPr>
      </p:sp>
      <p:sp>
        <p:nvSpPr>
          <p:cNvPr id="3" name="Notes Placeholder 2"/>
          <p:cNvSpPr>
            <a:spLocks noGrp="1"/>
          </p:cNvSpPr>
          <p:nvPr>
            <p:ph type="body" idx="1"/>
          </p:nvPr>
        </p:nvSpPr>
        <p:spPr>
          <a:xfrm>
            <a:off x="125730" y="3223260"/>
            <a:ext cx="6549389" cy="5646420"/>
          </a:xfrm>
        </p:spPr>
        <p:txBody>
          <a:bodyPr/>
          <a:lstStyle/>
          <a:p>
            <a:r>
              <a:rPr lang="en-US" sz="1000" b="1" dirty="0">
                <a:cs typeface="Calibri"/>
              </a:rPr>
              <a:t>KEY</a:t>
            </a:r>
            <a:r>
              <a:rPr lang="en-US" sz="1000" b="1" baseline="0" dirty="0">
                <a:cs typeface="Calibri"/>
              </a:rPr>
              <a:t> MESSAGE</a:t>
            </a:r>
          </a:p>
          <a:p>
            <a:r>
              <a:rPr lang="en-US" sz="1000" b="1" baseline="0" dirty="0">
                <a:cs typeface="Calibri"/>
              </a:rPr>
              <a:t>“The MERS offers a guide for all the scenarios you may find yourself working in.”</a:t>
            </a:r>
            <a:endParaRPr lang="en-US" sz="1000" b="0" baseline="0" dirty="0">
              <a:cs typeface="Calibri"/>
            </a:endParaRPr>
          </a:p>
          <a:p>
            <a:r>
              <a:rPr lang="en-US" sz="1000" b="0" baseline="0" dirty="0">
                <a:cs typeface="Calibri"/>
              </a:rPr>
              <a:t>__________________________________________________________________</a:t>
            </a:r>
          </a:p>
          <a:p>
            <a:endParaRPr lang="en-US" sz="1000" b="0" baseline="0" dirty="0">
              <a:cs typeface="Calibri"/>
            </a:endParaRPr>
          </a:p>
          <a:p>
            <a:r>
              <a:rPr lang="en-US" sz="1000" b="1" baseline="0" dirty="0">
                <a:cs typeface="Calibri"/>
              </a:rPr>
              <a:t>FACILITATOR SLIDE NOTES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kern="1200" dirty="0">
                <a:solidFill>
                  <a:schemeClr val="tx1"/>
                </a:solidFill>
                <a:effectLst/>
                <a:latin typeface="+mn-lt"/>
                <a:ea typeface="+mn-ea"/>
                <a:cs typeface="+mn-cs"/>
              </a:rPr>
              <a:t>On</a:t>
            </a:r>
            <a:r>
              <a:rPr lang="en-US" sz="1000" b="0" i="0" kern="1200" baseline="0" dirty="0">
                <a:solidFill>
                  <a:schemeClr val="tx1"/>
                </a:solidFill>
                <a:effectLst/>
                <a:latin typeface="+mn-lt"/>
                <a:ea typeface="+mn-ea"/>
                <a:cs typeface="+mn-cs"/>
              </a:rPr>
              <a:t> the previous slide we mentioned cross-cutting themes and changing priorities being focused upon in the new version of the MERS. This slide just provides a little more detail on those.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kern="1200" dirty="0">
                <a:solidFill>
                  <a:schemeClr val="tx1"/>
                </a:solidFill>
                <a:effectLst/>
                <a:latin typeface="+mn-lt"/>
                <a:ea typeface="+mn-ea"/>
                <a:cs typeface="+mn-cs"/>
              </a:rPr>
              <a:t>A lot has </a:t>
            </a:r>
            <a:r>
              <a:rPr lang="en-US" sz="1000" b="0" kern="1200" dirty="0">
                <a:solidFill>
                  <a:schemeClr val="tx1"/>
                </a:solidFill>
                <a:effectLst/>
                <a:latin typeface="+mn-lt"/>
                <a:ea typeface="+mn-ea"/>
                <a:cs typeface="+mn-cs"/>
              </a:rPr>
              <a:t>changed since 2010—the industry continues to learn and move forward—it was important that revised</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MERS reflected these changes.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a:solidFill>
                  <a:schemeClr val="tx1"/>
                </a:solidFill>
                <a:effectLst/>
                <a:latin typeface="+mn-lt"/>
                <a:ea typeface="+mn-ea"/>
                <a:cs typeface="+mn-cs"/>
              </a:rPr>
              <a:t>The cross-cutting</a:t>
            </a:r>
            <a:r>
              <a:rPr lang="en-US" sz="1000" b="0" kern="1200" baseline="0" dirty="0">
                <a:solidFill>
                  <a:schemeClr val="tx1"/>
                </a:solidFill>
                <a:effectLst/>
                <a:latin typeface="+mn-lt"/>
                <a:ea typeface="+mn-ea"/>
                <a:cs typeface="+mn-cs"/>
              </a:rPr>
              <a:t> themes are: 1) gender; 2) disability; 3) preparedness; 4) resilience; 5) protection; and 6) environment. There is no standalone information for each theme as they will need to be considered across all the MERS to reflect project needs. Therefore, how to consider these themes by standard is provided.</a:t>
            </a: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a:solidFill>
                  <a:schemeClr val="tx1"/>
                </a:solidFill>
                <a:effectLst/>
                <a:latin typeface="+mn-lt"/>
                <a:ea typeface="+mn-ea"/>
                <a:cs typeface="+mn-cs"/>
              </a:rPr>
              <a:t>The adoption</a:t>
            </a:r>
            <a:r>
              <a:rPr lang="en-US" sz="1000" b="0" kern="1200" baseline="0" dirty="0">
                <a:solidFill>
                  <a:schemeClr val="tx1"/>
                </a:solidFill>
                <a:effectLst/>
                <a:latin typeface="+mn-lt"/>
                <a:ea typeface="+mn-ea"/>
                <a:cs typeface="+mn-cs"/>
              </a:rPr>
              <a:t> of cash-based programming by organisations and donors – whom now ask ‘why not cash?’ – has necessitated the need to plan for and deliver cash-based programming effectively. It must be noted however that cash-based programming is one type of intervention that could be used to support/strengthen a market system. It is </a:t>
            </a:r>
            <a:r>
              <a:rPr lang="en-US" sz="1000" b="0" u="sng" kern="1200" baseline="0" dirty="0">
                <a:solidFill>
                  <a:schemeClr val="tx1"/>
                </a:solidFill>
                <a:effectLst/>
                <a:latin typeface="+mn-lt"/>
                <a:ea typeface="+mn-ea"/>
                <a:cs typeface="+mn-cs"/>
              </a:rPr>
              <a:t>not</a:t>
            </a:r>
            <a:r>
              <a:rPr lang="en-US" sz="1000" b="0" u="none" kern="1200" baseline="0" dirty="0">
                <a:solidFill>
                  <a:schemeClr val="tx1"/>
                </a:solidFill>
                <a:effectLst/>
                <a:latin typeface="+mn-lt"/>
                <a:ea typeface="+mn-ea"/>
                <a:cs typeface="+mn-cs"/>
              </a:rPr>
              <a:t> the only form of market intervention nor is necessarily always the best option.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u="none" kern="1200" baseline="0" dirty="0">
                <a:solidFill>
                  <a:schemeClr val="tx1"/>
                </a:solidFill>
                <a:effectLst/>
                <a:latin typeface="+mn-lt"/>
                <a:ea typeface="+mn-ea"/>
                <a:cs typeface="+mn-cs"/>
              </a:rPr>
              <a:t>In recent years, there has been a major rise in crises and refugee and IDP numbers. </a:t>
            </a:r>
            <a:r>
              <a:rPr lang="en-GB" sz="1000" kern="1200" dirty="0">
                <a:solidFill>
                  <a:schemeClr val="tx1"/>
                </a:solidFill>
                <a:effectLst/>
                <a:latin typeface="+mn-lt"/>
                <a:ea typeface="+mn-ea"/>
                <a:cs typeface="+mn-cs"/>
              </a:rPr>
              <a:t>There are more than 21.3 million refugees in protracted displacement, with the average duration for current refugees at 10.3 years. </a:t>
            </a:r>
            <a:r>
              <a:rPr lang="en-GB" sz="1000" i="1" kern="1200" dirty="0">
                <a:solidFill>
                  <a:schemeClr val="tx1"/>
                </a:solidFill>
                <a:effectLst/>
                <a:latin typeface="+mn-lt"/>
                <a:ea typeface="+mn-ea"/>
                <a:cs typeface="+mn-cs"/>
              </a:rPr>
              <a:t>Zetter, R. (2016), ‘Protracted Displacement – Setting the Scene’, International Organization for Migration, 21 December 2016, </a:t>
            </a:r>
            <a:r>
              <a:rPr lang="en-GB" sz="1000" i="1" u="sng" kern="1200" dirty="0">
                <a:solidFill>
                  <a:schemeClr val="tx1"/>
                </a:solidFill>
                <a:effectLst/>
                <a:latin typeface="+mn-lt"/>
                <a:ea typeface="+mn-ea"/>
                <a:cs typeface="+mn-cs"/>
                <a:hlinkClick r:id="rId3"/>
              </a:rPr>
              <a:t>http://weblog.iom.int/protracted-displacement-%E2%80%93-setting-scene#_ftn2</a:t>
            </a:r>
            <a:r>
              <a:rPr lang="en-GB" sz="10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i="0" kern="1200" dirty="0">
                <a:solidFill>
                  <a:schemeClr val="tx1"/>
                </a:solidFill>
                <a:effectLst/>
                <a:latin typeface="+mn-lt"/>
                <a:ea typeface="+mn-ea"/>
                <a:cs typeface="+mn-cs"/>
              </a:rPr>
              <a:t>There </a:t>
            </a:r>
            <a:r>
              <a:rPr lang="en-GB" sz="1000" i="0" kern="1200" baseline="0" dirty="0">
                <a:solidFill>
                  <a:schemeClr val="tx1"/>
                </a:solidFill>
                <a:effectLst/>
                <a:latin typeface="+mn-lt"/>
                <a:ea typeface="+mn-ea"/>
                <a:cs typeface="+mn-cs"/>
              </a:rPr>
              <a:t>a number of market challenges that refugees and IDPs face in their isolation from livelihoods and restriction of movement. However, continuous aid for long-term challenges (particularly those that may hinder or create inequities between host and refugee populations) requires a different take,. </a:t>
            </a:r>
            <a:r>
              <a:rPr lang="en-GB" sz="1000" kern="1200" dirty="0">
                <a:solidFill>
                  <a:schemeClr val="tx1"/>
                </a:solidFill>
                <a:effectLst/>
                <a:latin typeface="+mn-lt"/>
                <a:ea typeface="+mn-ea"/>
                <a:cs typeface="+mn-cs"/>
              </a:rPr>
              <a:t>A market-based approach to meeting refugee needs has been highlighted</a:t>
            </a:r>
            <a:r>
              <a:rPr lang="en-GB" sz="1000" kern="1200" baseline="0" dirty="0">
                <a:solidFill>
                  <a:schemeClr val="tx1"/>
                </a:solidFill>
                <a:effectLst/>
                <a:latin typeface="+mn-lt"/>
                <a:ea typeface="+mn-ea"/>
                <a:cs typeface="+mn-cs"/>
              </a:rPr>
              <a:t> in the </a:t>
            </a:r>
            <a:r>
              <a:rPr lang="en-GB" sz="1000" kern="1200" dirty="0">
                <a:solidFill>
                  <a:schemeClr val="tx1"/>
                </a:solidFill>
                <a:effectLst/>
                <a:latin typeface="+mn-lt"/>
                <a:ea typeface="+mn-ea"/>
                <a:cs typeface="+mn-cs"/>
              </a:rPr>
              <a:t>UNHCR 2017–21 strategic plan to deliver the Comprehensive Refugee Response Framework, wherein the agency aims to bring together development and private-sector actors to address ‘immediate and longer-term needs of refugees and host communities, and in supporting them to become resilient and self-reliant.’</a:t>
            </a:r>
            <a:r>
              <a:rPr lang="en-GB" sz="1000" dirty="0">
                <a:effectLst/>
              </a:rPr>
              <a:t> The MERS looks to support practitioners in these efforts. </a:t>
            </a:r>
            <a:r>
              <a:rPr lang="en-GB" sz="1000" i="1" kern="1200" dirty="0">
                <a:solidFill>
                  <a:schemeClr val="tx1"/>
                </a:solidFill>
                <a:effectLst/>
                <a:latin typeface="+mn-lt"/>
                <a:ea typeface="+mn-ea"/>
                <a:cs typeface="+mn-cs"/>
              </a:rPr>
              <a:t>Office of the United Nations High Commissioner for Refugees (2017), UNHCR’s Strategic Directions 2017-2021, http://www.unhcr.org/5894558d4.pdf.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i="0" kern="1200" dirty="0">
                <a:solidFill>
                  <a:schemeClr val="tx1"/>
                </a:solidFill>
                <a:effectLst/>
                <a:latin typeface="+mn-lt"/>
                <a:ea typeface="+mn-ea"/>
                <a:cs typeface="+mn-cs"/>
              </a:rPr>
              <a:t>Also</a:t>
            </a:r>
            <a:r>
              <a:rPr lang="en-GB" sz="1000" i="0" kern="1200" baseline="0" dirty="0">
                <a:solidFill>
                  <a:schemeClr val="tx1"/>
                </a:solidFill>
                <a:effectLst/>
                <a:latin typeface="+mn-lt"/>
                <a:ea typeface="+mn-ea"/>
                <a:cs typeface="+mn-cs"/>
              </a:rPr>
              <a:t> there is increased emphasis on pointing out that in market analysis and interventions the target beneficiaries may not be exclusively the ‘vulnerable’. In order to support the vulnerable, it may be necessary to identify and support those that are less vulnerable (perhaps because they are the sole providers for their families or are able to maintain businesses or services to support the wellbeing or employment of others). They can be part of the market-based solution but may have been ignored in the past using traditional targeting approaches.</a:t>
            </a:r>
            <a:endParaRPr lang="en-GB" sz="1000" i="1" kern="1200" dirty="0">
              <a:solidFill>
                <a:schemeClr val="tx1"/>
              </a:solidFill>
              <a:effectLst/>
              <a:latin typeface="+mn-lt"/>
              <a:ea typeface="+mn-ea"/>
              <a:cs typeface="+mn-cs"/>
            </a:endParaRPr>
          </a:p>
          <a:p>
            <a:r>
              <a:rPr lang="en-US" sz="1000" b="1" baseline="0" dirty="0">
                <a:cs typeface="Calibri"/>
              </a:rPr>
              <a:t>ACTIVITY MATERIALS</a:t>
            </a:r>
          </a:p>
          <a:p>
            <a:pPr marL="171450" indent="-171450">
              <a:buFont typeface="Arial" pitchFamily="34" charset="0"/>
              <a:buChar char="•"/>
            </a:pPr>
            <a:r>
              <a:rPr lang="en-US" sz="1000" b="0" baseline="0" dirty="0">
                <a:cs typeface="Calibri"/>
              </a:rPr>
              <a:t>N/A</a:t>
            </a:r>
            <a:endParaRPr lang="en-US" sz="1000" b="1" baseline="0" dirty="0">
              <a:cs typeface="Calibri"/>
            </a:endParaRPr>
          </a:p>
          <a:p>
            <a:pPr lvl="0"/>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D3B6-3D0F-8B41-A879-FB77C299EF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358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90488"/>
            <a:ext cx="5410200" cy="3044825"/>
          </a:xfrm>
        </p:spPr>
      </p:sp>
      <p:sp>
        <p:nvSpPr>
          <p:cNvPr id="3" name="Notes Placeholder 2"/>
          <p:cNvSpPr>
            <a:spLocks noGrp="1"/>
          </p:cNvSpPr>
          <p:nvPr>
            <p:ph type="body" idx="1"/>
          </p:nvPr>
        </p:nvSpPr>
        <p:spPr>
          <a:xfrm>
            <a:off x="125730" y="3223260"/>
            <a:ext cx="6549389" cy="5646420"/>
          </a:xfrm>
        </p:spPr>
        <p:txBody>
          <a:bodyPr/>
          <a:lstStyle/>
          <a:p>
            <a:r>
              <a:rPr lang="en-US" sz="1000" b="1" dirty="0">
                <a:cs typeface="Calibri"/>
              </a:rPr>
              <a:t>KEY</a:t>
            </a:r>
            <a:r>
              <a:rPr lang="en-US" sz="1000" b="1" baseline="0" dirty="0">
                <a:cs typeface="Calibri"/>
              </a:rPr>
              <a:t> MESSAGE</a:t>
            </a:r>
          </a:p>
          <a:p>
            <a:r>
              <a:rPr lang="en-US" sz="1000" b="1" baseline="0" dirty="0">
                <a:cs typeface="Calibri"/>
              </a:rPr>
              <a:t>“The MERS offers a guide for all the scenarios you may find yourself working in.”</a:t>
            </a:r>
            <a:endParaRPr lang="en-US" sz="1000" b="0" baseline="0" dirty="0">
              <a:cs typeface="Calibri"/>
            </a:endParaRPr>
          </a:p>
          <a:p>
            <a:r>
              <a:rPr lang="en-US" sz="1000" b="0" baseline="0" dirty="0">
                <a:cs typeface="Calibri"/>
              </a:rPr>
              <a:t>__________________________________________________________________</a:t>
            </a:r>
          </a:p>
          <a:p>
            <a:endParaRPr lang="en-US" sz="1000" b="0" baseline="0" dirty="0">
              <a:cs typeface="Calibri"/>
            </a:endParaRPr>
          </a:p>
          <a:p>
            <a:r>
              <a:rPr lang="en-US" sz="1000" b="1" baseline="0" dirty="0">
                <a:cs typeface="Calibri"/>
              </a:rPr>
              <a:t>FACILITATOR SLIDE NOTES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kern="1200" dirty="0">
                <a:solidFill>
                  <a:schemeClr val="tx1"/>
                </a:solidFill>
                <a:effectLst/>
                <a:latin typeface="+mn-lt"/>
                <a:ea typeface="+mn-ea"/>
                <a:cs typeface="+mn-cs"/>
              </a:rPr>
              <a:t>On</a:t>
            </a:r>
            <a:r>
              <a:rPr lang="en-US" sz="1000" b="0" i="0" kern="1200" baseline="0" dirty="0">
                <a:solidFill>
                  <a:schemeClr val="tx1"/>
                </a:solidFill>
                <a:effectLst/>
                <a:latin typeface="+mn-lt"/>
                <a:ea typeface="+mn-ea"/>
                <a:cs typeface="+mn-cs"/>
              </a:rPr>
              <a:t> the previous slide we mentioned cross-cutting themes and changing priorities being focused upon in the new version of the MERS. This slide just provides a little more detail on those.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0" kern="1200" dirty="0">
                <a:solidFill>
                  <a:schemeClr val="tx1"/>
                </a:solidFill>
                <a:effectLst/>
                <a:latin typeface="+mn-lt"/>
                <a:ea typeface="+mn-ea"/>
                <a:cs typeface="+mn-cs"/>
              </a:rPr>
              <a:t>A lot has </a:t>
            </a:r>
            <a:r>
              <a:rPr lang="en-US" sz="1000" b="0" kern="1200" dirty="0">
                <a:solidFill>
                  <a:schemeClr val="tx1"/>
                </a:solidFill>
                <a:effectLst/>
                <a:latin typeface="+mn-lt"/>
                <a:ea typeface="+mn-ea"/>
                <a:cs typeface="+mn-cs"/>
              </a:rPr>
              <a:t>changed since 2010—the industry continues to learn and move forward—it was important that revised</a:t>
            </a:r>
            <a:r>
              <a:rPr lang="en-US" sz="1000" b="0" kern="1200" baseline="0" dirty="0">
                <a:solidFill>
                  <a:schemeClr val="tx1"/>
                </a:solidFill>
                <a:effectLst/>
                <a:latin typeface="+mn-lt"/>
                <a:ea typeface="+mn-ea"/>
                <a:cs typeface="+mn-cs"/>
              </a:rPr>
              <a:t> </a:t>
            </a:r>
            <a:r>
              <a:rPr lang="en-US" sz="1000" b="0" kern="1200" dirty="0">
                <a:solidFill>
                  <a:schemeClr val="tx1"/>
                </a:solidFill>
                <a:effectLst/>
                <a:latin typeface="+mn-lt"/>
                <a:ea typeface="+mn-ea"/>
                <a:cs typeface="+mn-cs"/>
              </a:rPr>
              <a:t>MERS reflected these changes.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a:solidFill>
                  <a:schemeClr val="tx1"/>
                </a:solidFill>
                <a:effectLst/>
                <a:latin typeface="+mn-lt"/>
                <a:ea typeface="+mn-ea"/>
                <a:cs typeface="+mn-cs"/>
              </a:rPr>
              <a:t>The cross-cutting</a:t>
            </a:r>
            <a:r>
              <a:rPr lang="en-US" sz="1000" b="0" kern="1200" baseline="0" dirty="0">
                <a:solidFill>
                  <a:schemeClr val="tx1"/>
                </a:solidFill>
                <a:effectLst/>
                <a:latin typeface="+mn-lt"/>
                <a:ea typeface="+mn-ea"/>
                <a:cs typeface="+mn-cs"/>
              </a:rPr>
              <a:t> themes are: 1) gender; 2) disability; 3) preparedness; 4) resilience; 5) protection; and 6) environment. There is no standalone information for each theme as they will need to be considered across all the MERS to reflect project needs. Therefore, how to consider these themes by standard is provided.</a:t>
            </a:r>
            <a:endParaRPr lang="en-US" sz="10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kern="1200" dirty="0">
                <a:solidFill>
                  <a:schemeClr val="tx1"/>
                </a:solidFill>
                <a:effectLst/>
                <a:latin typeface="+mn-lt"/>
                <a:ea typeface="+mn-ea"/>
                <a:cs typeface="+mn-cs"/>
              </a:rPr>
              <a:t>The adoption</a:t>
            </a:r>
            <a:r>
              <a:rPr lang="en-US" sz="1000" b="0" kern="1200" baseline="0" dirty="0">
                <a:solidFill>
                  <a:schemeClr val="tx1"/>
                </a:solidFill>
                <a:effectLst/>
                <a:latin typeface="+mn-lt"/>
                <a:ea typeface="+mn-ea"/>
                <a:cs typeface="+mn-cs"/>
              </a:rPr>
              <a:t> of cash-based programming by organisations and donors – whom now ask ‘why not cash?’ – has necessitated the need to plan for and deliver cash-based programming effectively. It must be noted however that cash-based programming is one type of intervention that could be used to support/strengthen a market system. It is </a:t>
            </a:r>
            <a:r>
              <a:rPr lang="en-US" sz="1000" b="0" u="sng" kern="1200" baseline="0" dirty="0">
                <a:solidFill>
                  <a:schemeClr val="tx1"/>
                </a:solidFill>
                <a:effectLst/>
                <a:latin typeface="+mn-lt"/>
                <a:ea typeface="+mn-ea"/>
                <a:cs typeface="+mn-cs"/>
              </a:rPr>
              <a:t>not</a:t>
            </a:r>
            <a:r>
              <a:rPr lang="en-US" sz="1000" b="0" u="none" kern="1200" baseline="0" dirty="0">
                <a:solidFill>
                  <a:schemeClr val="tx1"/>
                </a:solidFill>
                <a:effectLst/>
                <a:latin typeface="+mn-lt"/>
                <a:ea typeface="+mn-ea"/>
                <a:cs typeface="+mn-cs"/>
              </a:rPr>
              <a:t> the only form of market intervention nor is necessarily always the best option.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u="none" kern="1200" baseline="0" dirty="0">
                <a:solidFill>
                  <a:schemeClr val="tx1"/>
                </a:solidFill>
                <a:effectLst/>
                <a:latin typeface="+mn-lt"/>
                <a:ea typeface="+mn-ea"/>
                <a:cs typeface="+mn-cs"/>
              </a:rPr>
              <a:t>In recent years, there has been a major rise in crises and refugee and IDP numbers. </a:t>
            </a:r>
            <a:r>
              <a:rPr lang="en-GB" sz="1000" kern="1200" dirty="0">
                <a:solidFill>
                  <a:schemeClr val="tx1"/>
                </a:solidFill>
                <a:effectLst/>
                <a:latin typeface="+mn-lt"/>
                <a:ea typeface="+mn-ea"/>
                <a:cs typeface="+mn-cs"/>
              </a:rPr>
              <a:t>There are more than 21.3 million refugees in protracted displacement, with the average duration for current refugees at 10.3 years. </a:t>
            </a:r>
            <a:r>
              <a:rPr lang="en-GB" sz="1000" i="1" kern="1200" dirty="0">
                <a:solidFill>
                  <a:schemeClr val="tx1"/>
                </a:solidFill>
                <a:effectLst/>
                <a:latin typeface="+mn-lt"/>
                <a:ea typeface="+mn-ea"/>
                <a:cs typeface="+mn-cs"/>
              </a:rPr>
              <a:t>Zetter, R. (2016), ‘Protracted Displacement – Setting the Scene’, International Organization for Migration, 21 December 2016, </a:t>
            </a:r>
            <a:r>
              <a:rPr lang="en-GB" sz="1000" i="1" u="sng" kern="1200" dirty="0">
                <a:solidFill>
                  <a:schemeClr val="tx1"/>
                </a:solidFill>
                <a:effectLst/>
                <a:latin typeface="+mn-lt"/>
                <a:ea typeface="+mn-ea"/>
                <a:cs typeface="+mn-cs"/>
                <a:hlinkClick r:id="rId3"/>
              </a:rPr>
              <a:t>http://weblog.iom.int/protracted-displacement-%E2%80%93-setting-scene#_ftn2</a:t>
            </a:r>
            <a:r>
              <a:rPr lang="en-GB" sz="1000" i="1"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i="0" kern="1200" dirty="0">
                <a:solidFill>
                  <a:schemeClr val="tx1"/>
                </a:solidFill>
                <a:effectLst/>
                <a:latin typeface="+mn-lt"/>
                <a:ea typeface="+mn-ea"/>
                <a:cs typeface="+mn-cs"/>
              </a:rPr>
              <a:t>There </a:t>
            </a:r>
            <a:r>
              <a:rPr lang="en-GB" sz="1000" i="0" kern="1200" baseline="0" dirty="0">
                <a:solidFill>
                  <a:schemeClr val="tx1"/>
                </a:solidFill>
                <a:effectLst/>
                <a:latin typeface="+mn-lt"/>
                <a:ea typeface="+mn-ea"/>
                <a:cs typeface="+mn-cs"/>
              </a:rPr>
              <a:t>a number of market challenges that refugees and IDPs face in their isolation from livelihoods and restriction of movement. However, continuous aid for long-term challenges (particularly those that may hinder or create inequities between host and refugee populations) requires a different take,. </a:t>
            </a:r>
            <a:r>
              <a:rPr lang="en-GB" sz="1000" kern="1200" dirty="0">
                <a:solidFill>
                  <a:schemeClr val="tx1"/>
                </a:solidFill>
                <a:effectLst/>
                <a:latin typeface="+mn-lt"/>
                <a:ea typeface="+mn-ea"/>
                <a:cs typeface="+mn-cs"/>
              </a:rPr>
              <a:t>A market-based approach to meeting refugee needs has been highlighted</a:t>
            </a:r>
            <a:r>
              <a:rPr lang="en-GB" sz="1000" kern="1200" baseline="0" dirty="0">
                <a:solidFill>
                  <a:schemeClr val="tx1"/>
                </a:solidFill>
                <a:effectLst/>
                <a:latin typeface="+mn-lt"/>
                <a:ea typeface="+mn-ea"/>
                <a:cs typeface="+mn-cs"/>
              </a:rPr>
              <a:t> in the </a:t>
            </a:r>
            <a:r>
              <a:rPr lang="en-GB" sz="1000" kern="1200" dirty="0">
                <a:solidFill>
                  <a:schemeClr val="tx1"/>
                </a:solidFill>
                <a:effectLst/>
                <a:latin typeface="+mn-lt"/>
                <a:ea typeface="+mn-ea"/>
                <a:cs typeface="+mn-cs"/>
              </a:rPr>
              <a:t>UNHCR 2017–21 strategic plan to deliver the Comprehensive Refugee Response Framework, wherein the agency aims to bring together development and private-sector actors to address ‘immediate and longer-term needs of refugees and host communities, and in supporting them to become resilient and self-reliant.’</a:t>
            </a:r>
            <a:r>
              <a:rPr lang="en-GB" sz="1000" dirty="0">
                <a:effectLst/>
              </a:rPr>
              <a:t> The MERS looks to support practitioners in these efforts. </a:t>
            </a:r>
            <a:r>
              <a:rPr lang="en-GB" sz="1000" i="1" kern="1200" dirty="0">
                <a:solidFill>
                  <a:schemeClr val="tx1"/>
                </a:solidFill>
                <a:effectLst/>
                <a:latin typeface="+mn-lt"/>
                <a:ea typeface="+mn-ea"/>
                <a:cs typeface="+mn-cs"/>
              </a:rPr>
              <a:t>Office of the United Nations High Commissioner for Refugees (2017), UNHCR’s Strategic Directions 2017-2021, http://www.unhcr.org/5894558d4.pdf.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000" i="0" kern="1200" dirty="0">
                <a:solidFill>
                  <a:schemeClr val="tx1"/>
                </a:solidFill>
                <a:effectLst/>
                <a:latin typeface="+mn-lt"/>
                <a:ea typeface="+mn-ea"/>
                <a:cs typeface="+mn-cs"/>
              </a:rPr>
              <a:t>Also</a:t>
            </a:r>
            <a:r>
              <a:rPr lang="en-GB" sz="1000" i="0" kern="1200" baseline="0" dirty="0">
                <a:solidFill>
                  <a:schemeClr val="tx1"/>
                </a:solidFill>
                <a:effectLst/>
                <a:latin typeface="+mn-lt"/>
                <a:ea typeface="+mn-ea"/>
                <a:cs typeface="+mn-cs"/>
              </a:rPr>
              <a:t> there is increased emphasis on pointing out that in market analysis and interventions the target beneficiaries may not be exclusively the ‘vulnerable’. In order to support the vulnerable, it may be necessary to identify and support those that are less vulnerable (perhaps because they are the sole providers for their families or are able to maintain businesses or services to support the wellbeing or employment of others). They can be part of the market-based solution but may have been ignored in the past using traditional targeting approaches.</a:t>
            </a:r>
            <a:endParaRPr lang="en-GB" sz="1000" i="1" kern="1200" dirty="0">
              <a:solidFill>
                <a:schemeClr val="tx1"/>
              </a:solidFill>
              <a:effectLst/>
              <a:latin typeface="+mn-lt"/>
              <a:ea typeface="+mn-ea"/>
              <a:cs typeface="+mn-cs"/>
            </a:endParaRPr>
          </a:p>
          <a:p>
            <a:r>
              <a:rPr lang="en-US" sz="1000" b="1" baseline="0" dirty="0">
                <a:cs typeface="Calibri"/>
              </a:rPr>
              <a:t>ACTIVITY MATERIALS</a:t>
            </a:r>
          </a:p>
          <a:p>
            <a:pPr marL="171450" indent="-171450">
              <a:buFont typeface="Arial" pitchFamily="34" charset="0"/>
              <a:buChar char="•"/>
            </a:pPr>
            <a:r>
              <a:rPr lang="en-US" sz="1000" b="0" baseline="0" dirty="0">
                <a:cs typeface="Calibri"/>
              </a:rPr>
              <a:t>N/A</a:t>
            </a:r>
            <a:endParaRPr lang="en-US" sz="1000" b="1" baseline="0" dirty="0">
              <a:cs typeface="Calibri"/>
            </a:endParaRPr>
          </a:p>
          <a:p>
            <a:pPr lvl="0"/>
            <a:endParaRPr lang="fr-FR"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1FD3B6-3D0F-8B41-A879-FB77C299EF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075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112713"/>
            <a:ext cx="6096000" cy="3429000"/>
          </a:xfrm>
        </p:spPr>
      </p:sp>
      <p:sp>
        <p:nvSpPr>
          <p:cNvPr id="3" name="Notes Placeholder 2"/>
          <p:cNvSpPr>
            <a:spLocks noGrp="1"/>
          </p:cNvSpPr>
          <p:nvPr>
            <p:ph type="body" idx="1"/>
          </p:nvPr>
        </p:nvSpPr>
        <p:spPr>
          <a:xfrm>
            <a:off x="77787" y="3648455"/>
            <a:ext cx="6780213" cy="5493957"/>
          </a:xfrm>
        </p:spPr>
        <p:txBody>
          <a:bodyPr/>
          <a:lstStyle/>
          <a:p>
            <a:r>
              <a:rPr lang="en-US" sz="1000" b="1" dirty="0">
                <a:cs typeface="Calibri"/>
              </a:rPr>
              <a:t>KEY</a:t>
            </a:r>
            <a:r>
              <a:rPr lang="en-US" sz="1000" b="1" baseline="0" dirty="0">
                <a:cs typeface="Calibri"/>
              </a:rPr>
              <a:t> MESSAGE</a:t>
            </a:r>
          </a:p>
          <a:p>
            <a:r>
              <a:rPr lang="en-US" sz="1000" b="1" baseline="0" dirty="0">
                <a:cs typeface="Calibri"/>
              </a:rPr>
              <a:t>“Today we figure out the MERS are”</a:t>
            </a:r>
            <a:endParaRPr lang="en-US" sz="1000" dirty="0">
              <a:cs typeface="Calibri"/>
            </a:endParaRPr>
          </a:p>
          <a:p>
            <a:r>
              <a:rPr lang="en-US" sz="1000" b="0" baseline="0" dirty="0">
                <a:cs typeface="Calibri"/>
              </a:rPr>
              <a:t>______________________________________________________________</a:t>
            </a:r>
          </a:p>
          <a:p>
            <a:r>
              <a:rPr lang="en-US" sz="1000" b="1" baseline="0" dirty="0">
                <a:cs typeface="Calibri"/>
              </a:rPr>
              <a:t>FACILITATOR SLIDE NOTES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i="0" kern="1200" dirty="0">
                <a:solidFill>
                  <a:schemeClr val="tx1"/>
                </a:solidFill>
                <a:effectLst/>
                <a:latin typeface="+mn-lt"/>
                <a:ea typeface="+mn-ea"/>
                <a:cs typeface="+mn-cs"/>
              </a:rPr>
              <a:t>Explain</a:t>
            </a:r>
            <a:r>
              <a:rPr lang="en-US" sz="1000" kern="1200" dirty="0">
                <a:solidFill>
                  <a:schemeClr val="tx1"/>
                </a:solidFill>
                <a:effectLst/>
                <a:latin typeface="+mn-lt"/>
                <a:ea typeface="+mn-ea"/>
                <a:cs typeface="+mn-cs"/>
              </a:rPr>
              <a:t> to participants where bathrooms are located, the duration and frequency of breaks, and where they will find tea/coffee/water and lunch (if included)</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i="0" kern="1200" dirty="0">
                <a:solidFill>
                  <a:schemeClr val="tx1"/>
                </a:solidFill>
                <a:effectLst/>
                <a:latin typeface="+mn-lt"/>
                <a:ea typeface="+mn-ea"/>
                <a:cs typeface="+mn-cs"/>
              </a:rPr>
              <a:t>Discuss </a:t>
            </a:r>
            <a:r>
              <a:rPr lang="en-US" sz="1000" kern="1200" dirty="0">
                <a:solidFill>
                  <a:schemeClr val="tx1"/>
                </a:solidFill>
                <a:effectLst/>
                <a:latin typeface="+mn-lt"/>
                <a:ea typeface="+mn-ea"/>
                <a:cs typeface="+mn-cs"/>
              </a:rPr>
              <a:t>the ground rules:</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Be on time: </a:t>
            </a:r>
            <a:r>
              <a:rPr lang="en-US" sz="1000" kern="1200" dirty="0">
                <a:solidFill>
                  <a:schemeClr val="tx1"/>
                </a:solidFill>
                <a:effectLst/>
                <a:latin typeface="+mn-lt"/>
                <a:ea typeface="+mn-ea"/>
                <a:cs typeface="+mn-cs"/>
              </a:rPr>
              <a:t>This one is pretty self explanatory – please be on time when coming back from breaks, and lunch. Lots of material to get through, so following the clock is important.</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Focus to learn: </a:t>
            </a:r>
            <a:r>
              <a:rPr lang="en-US" sz="1000" kern="1200" dirty="0">
                <a:solidFill>
                  <a:schemeClr val="tx1"/>
                </a:solidFill>
                <a:effectLst/>
                <a:latin typeface="+mn-lt"/>
                <a:ea typeface="+mn-ea"/>
                <a:cs typeface="+mn-cs"/>
              </a:rPr>
              <a:t>Everyone is an adult, a professional and is in this workshop to learn something that will support their effectiveness in their jobs. To learn, and to support others’ desire to learn - try to stay focused on the content (we promise not to make it boring!); engage in the activities and take advantage of the time away from the day to day of the job. </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Tend to your business: </a:t>
            </a:r>
            <a:r>
              <a:rPr lang="en-US" sz="1000" kern="1200" dirty="0">
                <a:solidFill>
                  <a:schemeClr val="tx1"/>
                </a:solidFill>
                <a:effectLst/>
                <a:latin typeface="+mn-lt"/>
                <a:ea typeface="+mn-ea"/>
                <a:cs typeface="+mn-cs"/>
              </a:rPr>
              <a:t>We recognize there may be things you need to tend to as part of your work. If possible, use break time and lunch, but if you need to check emails, make calls– we understand. Just be careful not to distract your fellow classmates. Silence your cell phone.</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Share the stage: </a:t>
            </a:r>
            <a:r>
              <a:rPr lang="en-US" sz="1000" kern="1200" dirty="0">
                <a:solidFill>
                  <a:schemeClr val="tx1"/>
                </a:solidFill>
                <a:effectLst/>
                <a:latin typeface="+mn-lt"/>
                <a:ea typeface="+mn-ea"/>
                <a:cs typeface="+mn-cs"/>
              </a:rPr>
              <a:t>This course is designed to be highly interactive – and we are here to learn from one another. Speak up and engage in discussion, but also allow others to share and participate.</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i="1" kern="1200" dirty="0">
                <a:solidFill>
                  <a:schemeClr val="tx1"/>
                </a:solidFill>
                <a:effectLst/>
                <a:latin typeface="+mn-lt"/>
                <a:ea typeface="+mn-ea"/>
                <a:cs typeface="+mn-cs"/>
              </a:rPr>
              <a:t>Make notes:</a:t>
            </a:r>
            <a:r>
              <a:rPr lang="en-US" sz="1000" i="1" kern="1200" baseline="0" dirty="0">
                <a:solidFill>
                  <a:schemeClr val="tx1"/>
                </a:solidFill>
                <a:effectLst/>
                <a:latin typeface="+mn-lt"/>
                <a:ea typeface="+mn-ea"/>
                <a:cs typeface="+mn-cs"/>
              </a:rPr>
              <a:t> </a:t>
            </a:r>
            <a:r>
              <a:rPr lang="en-US" sz="1000" b="0" i="0" kern="1200" baseline="0" dirty="0">
                <a:solidFill>
                  <a:schemeClr val="tx1"/>
                </a:solidFill>
                <a:effectLst/>
                <a:latin typeface="+mn-lt"/>
                <a:ea typeface="+mn-ea"/>
                <a:cs typeface="+mn-cs"/>
              </a:rPr>
              <a:t>get your highlighters, sticky notes, pads out and write down your thoughts. How you capture new information so you can learn best is down to you too!</a:t>
            </a:r>
            <a:endParaRPr lang="en-US" sz="1000" i="0" kern="1200" dirty="0">
              <a:solidFill>
                <a:schemeClr val="tx1"/>
              </a:solidFill>
              <a:effectLst/>
              <a:latin typeface="+mn-lt"/>
              <a:ea typeface="+mn-ea"/>
              <a:cs typeface="+mn-cs"/>
            </a:endParaRP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kern="1200" dirty="0">
                <a:solidFill>
                  <a:schemeClr val="tx1"/>
                </a:solidFill>
                <a:effectLst/>
                <a:latin typeface="+mn-lt"/>
                <a:ea typeface="+mn-ea"/>
                <a:cs typeface="+mn-cs"/>
              </a:rPr>
              <a:t>We are all friends here: </a:t>
            </a:r>
            <a:r>
              <a:rPr lang="en-US" sz="1000" b="0" i="0" kern="1200" dirty="0">
                <a:solidFill>
                  <a:schemeClr val="tx1"/>
                </a:solidFill>
                <a:effectLst/>
                <a:latin typeface="+mn-lt"/>
                <a:ea typeface="+mn-ea"/>
                <a:cs typeface="+mn-cs"/>
              </a:rPr>
              <a:t>All of us here are peers, colleagues and hopefully friends at the end of the day. As facilitators, we aim to foster an environment of safety, and we need your help in doing that. Let us all agree to  speak freely and openly, with kindness!  The work you do is challenging – there may be sensitive issues that come up. Please respect  the community we create in this room and aim to be supportive, attentive and active listeners and to share from your personal experience. Refrain from giving advice unless it is requested. Most of all, have fun and enjoy yourselves.</a:t>
            </a:r>
          </a:p>
          <a:p>
            <a:pPr marL="403225" marR="0" lvl="2"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i="1" u="none" kern="1200" dirty="0">
                <a:solidFill>
                  <a:schemeClr val="tx1"/>
                </a:solidFill>
                <a:effectLst/>
                <a:latin typeface="+mn-lt"/>
                <a:ea typeface="+mn-ea"/>
                <a:cs typeface="+mn-cs"/>
              </a:rPr>
              <a:t>Use</a:t>
            </a:r>
            <a:r>
              <a:rPr lang="en-US" sz="1000" b="0" i="1" u="none" kern="1200" baseline="0" dirty="0">
                <a:solidFill>
                  <a:schemeClr val="tx1"/>
                </a:solidFill>
                <a:effectLst/>
                <a:latin typeface="+mn-lt"/>
                <a:ea typeface="+mn-ea"/>
                <a:cs typeface="+mn-cs"/>
              </a:rPr>
              <a:t> the parking lot: </a:t>
            </a:r>
            <a:r>
              <a:rPr lang="en-US" sz="1000" b="0" i="0" u="none" kern="1200" baseline="0" dirty="0">
                <a:solidFill>
                  <a:schemeClr val="tx1"/>
                </a:solidFill>
                <a:effectLst/>
                <a:latin typeface="+mn-lt"/>
                <a:ea typeface="+mn-ea"/>
                <a:cs typeface="+mn-cs"/>
              </a:rPr>
              <a:t>if you have a question but want to remain anonymous or can’t find an appropriate time to ask it then stick it on our parking lot. This will be checked by our facilitators throughout the day and time will be taken to address people’s question or thoughts.</a:t>
            </a:r>
            <a:endParaRPr lang="en-US" sz="1000" b="0" i="0" kern="1200" dirty="0">
              <a:solidFill>
                <a:schemeClr val="tx1"/>
              </a:solidFill>
              <a:effectLst/>
              <a:latin typeface="+mn-lt"/>
              <a:ea typeface="+mn-ea"/>
              <a:cs typeface="+mn-cs"/>
            </a:endParaRPr>
          </a:p>
          <a:p>
            <a:pPr marL="231775" marR="0" lvl="2"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i="0" kern="1200" dirty="0">
                <a:solidFill>
                  <a:schemeClr val="tx1"/>
                </a:solidFill>
                <a:effectLst/>
                <a:latin typeface="+mn-lt"/>
                <a:ea typeface="+mn-ea"/>
                <a:cs typeface="+mn-cs"/>
              </a:rPr>
              <a:t>Note – it may be useful to</a:t>
            </a:r>
            <a:r>
              <a:rPr lang="en-US" sz="1000" b="0" i="0" kern="1200" baseline="0" dirty="0">
                <a:solidFill>
                  <a:schemeClr val="tx1"/>
                </a:solidFill>
                <a:effectLst/>
                <a:latin typeface="+mn-lt"/>
                <a:ea typeface="+mn-ea"/>
                <a:cs typeface="+mn-cs"/>
              </a:rPr>
              <a:t> exclude some from the list and ‘plant’ someone to provide one of the rules to encourage audience participation</a:t>
            </a:r>
            <a:endParaRPr lang="en-US" sz="10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i="0" kern="1200" dirty="0">
                <a:solidFill>
                  <a:schemeClr val="tx1"/>
                </a:solidFill>
                <a:effectLst/>
                <a:latin typeface="+mn-lt"/>
                <a:ea typeface="+mn-ea"/>
                <a:cs typeface="+mn-cs"/>
              </a:rPr>
              <a:t>Allow time to add and ask questions: </a:t>
            </a:r>
            <a:r>
              <a:rPr lang="en-US" sz="1000" b="0" i="0" kern="1200" dirty="0">
                <a:solidFill>
                  <a:schemeClr val="tx1"/>
                </a:solidFill>
                <a:effectLst/>
                <a:latin typeface="+mn-lt"/>
                <a:ea typeface="+mn-ea"/>
                <a:cs typeface="+mn-cs"/>
              </a:rPr>
              <a:t>Is there anything to add here? Any comments about these ground rules?</a:t>
            </a:r>
          </a:p>
          <a:p>
            <a:r>
              <a:rPr lang="en-US" sz="1000" b="1" baseline="0" dirty="0">
                <a:cs typeface="Calibri"/>
              </a:rPr>
              <a:t>ACTIVITY MATERIALs</a:t>
            </a:r>
          </a:p>
          <a:p>
            <a:pPr marL="171450" indent="-171450">
              <a:buFont typeface="Arial" pitchFamily="34" charset="0"/>
              <a:buChar char="•"/>
            </a:pPr>
            <a:r>
              <a:rPr lang="en-US" sz="1000" b="0" baseline="0" dirty="0">
                <a:cs typeface="Calibri"/>
              </a:rPr>
              <a:t>Parking lot</a:t>
            </a:r>
          </a:p>
          <a:p>
            <a:pPr marL="171450" indent="-171450">
              <a:buFont typeface="Arial" pitchFamily="34" charset="0"/>
              <a:buChar char="•"/>
            </a:pPr>
            <a:r>
              <a:rPr lang="en-US" sz="1000" b="0" baseline="0" dirty="0">
                <a:cs typeface="Calibri"/>
              </a:rPr>
              <a:t>Post-it note</a:t>
            </a:r>
            <a:endParaRPr lang="en-US" sz="1000" b="1" baseline="0" dirty="0">
              <a:cs typeface="Calibri"/>
            </a:endParaRPr>
          </a:p>
          <a:p>
            <a:r>
              <a:rPr lang="en-US" sz="1000" b="1" baseline="0" dirty="0">
                <a:cs typeface="Calibri"/>
              </a:rPr>
              <a:t> </a:t>
            </a:r>
          </a:p>
          <a:p>
            <a:endParaRPr lang="en-US" dirty="0"/>
          </a:p>
        </p:txBody>
      </p:sp>
      <p:sp>
        <p:nvSpPr>
          <p:cNvPr id="4" name="Slide Number Placeholder 3"/>
          <p:cNvSpPr>
            <a:spLocks noGrp="1"/>
          </p:cNvSpPr>
          <p:nvPr>
            <p:ph type="sldNum" sz="quarter" idx="5"/>
          </p:nvPr>
        </p:nvSpPr>
        <p:spPr/>
        <p:txBody>
          <a:bodyPr/>
          <a:lstStyle/>
          <a:p>
            <a:fld id="{B42A02BC-F7A8-0B49-BF16-0B68A7D7939C}" type="slidenum">
              <a:rPr lang="en-US" smtClean="0"/>
              <a:t>8</a:t>
            </a:fld>
            <a:endParaRPr lang="en-US" dirty="0"/>
          </a:p>
        </p:txBody>
      </p:sp>
    </p:spTree>
    <p:extLst>
      <p:ext uri="{BB962C8B-B14F-4D97-AF65-F5344CB8AC3E}">
        <p14:creationId xmlns:p14="http://schemas.microsoft.com/office/powerpoint/2010/main" val="374922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A59B-5E0E-4542-B9AE-4722EEB73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A97936-7AA7-498C-B91A-D6AF836A1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DD5A54-605A-41FF-B46F-3AA3BEF87BD9}"/>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5" name="Footer Placeholder 4">
            <a:extLst>
              <a:ext uri="{FF2B5EF4-FFF2-40B4-BE49-F238E27FC236}">
                <a16:creationId xmlns:a16="http://schemas.microsoft.com/office/drawing/2014/main" id="{A28A12F3-FF54-4523-9DF5-E06BE8621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64546-3333-4D29-BD3D-D3B692367C99}"/>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876900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50EA-C303-4FBC-8E4D-703B952B8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187C33-74FE-44EC-8907-E963C4936E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A826B-5FAA-4E3F-AFD2-9BD536D5A706}"/>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5" name="Footer Placeholder 4">
            <a:extLst>
              <a:ext uri="{FF2B5EF4-FFF2-40B4-BE49-F238E27FC236}">
                <a16:creationId xmlns:a16="http://schemas.microsoft.com/office/drawing/2014/main" id="{C8B00188-E75B-42CE-986A-0FE3F0465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12B66-2493-4E76-BE0A-DD6A4B01F5C1}"/>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37716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177538-2A59-43DB-B3A7-6C2BBC32D9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1C9225-5BCB-422F-A5CB-92591A8BB7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B1D3C-E578-4DB8-AC2C-89CEA29FA33B}"/>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5" name="Footer Placeholder 4">
            <a:extLst>
              <a:ext uri="{FF2B5EF4-FFF2-40B4-BE49-F238E27FC236}">
                <a16:creationId xmlns:a16="http://schemas.microsoft.com/office/drawing/2014/main" id="{BF203558-01A4-40B8-80E3-22DEAF7DF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3E71A-071B-46DE-84F4-63C2CA04970E}"/>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368872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odule Intro">
    <p:bg>
      <p:bgPr>
        <a:solidFill>
          <a:srgbClr val="588D5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84120"/>
            <a:ext cx="7774584" cy="619127"/>
          </a:xfrm>
          <a:prstGeom prst="rect">
            <a:avLst/>
          </a:prstGeom>
        </p:spPr>
        <p:txBody>
          <a:bodyPr anchor="t">
            <a:normAutofit/>
          </a:bodyPr>
          <a:lstStyle>
            <a:lvl1pPr>
              <a:defRPr sz="2800">
                <a:solidFill>
                  <a:schemeClr val="tx1"/>
                </a:solidFill>
              </a:defRPr>
            </a:lvl1pPr>
          </a:lstStyle>
          <a:p>
            <a:r>
              <a:rPr lang="en-US" dirty="0"/>
              <a:t>CLICK TO EDIT MASTER TITLE STYLE</a:t>
            </a:r>
          </a:p>
        </p:txBody>
      </p:sp>
      <p:sp>
        <p:nvSpPr>
          <p:cNvPr id="6" name="Text Placeholder 2"/>
          <p:cNvSpPr>
            <a:spLocks noGrp="1"/>
          </p:cNvSpPr>
          <p:nvPr>
            <p:ph type="body" idx="1"/>
          </p:nvPr>
        </p:nvSpPr>
        <p:spPr>
          <a:xfrm>
            <a:off x="609600" y="3003246"/>
            <a:ext cx="7774584" cy="2483154"/>
          </a:xfrm>
          <a:prstGeom prst="rect">
            <a:avLst/>
          </a:prstGeom>
        </p:spPr>
        <p:txBody>
          <a:bodyPr anchor="t"/>
          <a:lstStyle>
            <a:lvl1pPr marL="0" indent="0">
              <a:buNone/>
              <a:defRPr sz="4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078106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odule Intro">
    <p:bg>
      <p:bgPr>
        <a:solidFill>
          <a:srgbClr val="588D5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384120"/>
            <a:ext cx="7774584" cy="619127"/>
          </a:xfrm>
          <a:prstGeom prst="rect">
            <a:avLst/>
          </a:prstGeom>
        </p:spPr>
        <p:txBody>
          <a:bodyPr anchor="t">
            <a:normAutofit/>
          </a:bodyPr>
          <a:lstStyle>
            <a:lvl1pPr>
              <a:defRPr sz="2800">
                <a:solidFill>
                  <a:schemeClr val="tx1"/>
                </a:solidFill>
              </a:defRPr>
            </a:lvl1pPr>
          </a:lstStyle>
          <a:p>
            <a:r>
              <a:rPr lang="en-US" dirty="0"/>
              <a:t>CLICK TO EDIT MASTER TITLE STYLE</a:t>
            </a:r>
          </a:p>
        </p:txBody>
      </p:sp>
      <p:sp>
        <p:nvSpPr>
          <p:cNvPr id="6" name="Text Placeholder 2"/>
          <p:cNvSpPr>
            <a:spLocks noGrp="1"/>
          </p:cNvSpPr>
          <p:nvPr>
            <p:ph type="body" idx="1"/>
          </p:nvPr>
        </p:nvSpPr>
        <p:spPr>
          <a:xfrm>
            <a:off x="609600" y="3003246"/>
            <a:ext cx="7774584" cy="2483154"/>
          </a:xfrm>
          <a:prstGeom prst="rect">
            <a:avLst/>
          </a:prstGeom>
        </p:spPr>
        <p:txBody>
          <a:bodyPr anchor="t"/>
          <a:lstStyle>
            <a:lvl1pPr marL="0" indent="0">
              <a:buNone/>
              <a:defRPr sz="4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9104300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2" name="Text Placeholder 2"/>
          <p:cNvSpPr>
            <a:spLocks noGrp="1"/>
          </p:cNvSpPr>
          <p:nvPr>
            <p:ph type="body" idx="14"/>
          </p:nvPr>
        </p:nvSpPr>
        <p:spPr>
          <a:xfrm>
            <a:off x="2207200" y="2326664"/>
            <a:ext cx="7774584" cy="3281668"/>
          </a:xfrm>
          <a:prstGeom prst="rect">
            <a:avLst/>
          </a:prstGeom>
        </p:spPr>
        <p:txBody>
          <a:bodyPr anchor="t"/>
          <a:lstStyle>
            <a:lvl1pPr marL="0" indent="0">
              <a:buFont typeface="Arial"/>
              <a:buNone/>
              <a:defRPr sz="2000" baseline="0">
                <a:solidFill>
                  <a:schemeClr val="tx1"/>
                </a:solidFill>
              </a:defRPr>
            </a:lvl1pPr>
            <a:lvl2pPr marL="952393" indent="-342900">
              <a:buFont typeface="Arial"/>
              <a:buChar char="•"/>
              <a:defRPr sz="1600">
                <a:solidFill>
                  <a:schemeClr val="tx1"/>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a:p>
            <a:pPr lvl="1"/>
            <a:r>
              <a:rPr lang="en-US" dirty="0"/>
              <a:t>Second level</a:t>
            </a:r>
          </a:p>
        </p:txBody>
      </p:sp>
      <p:sp>
        <p:nvSpPr>
          <p:cNvPr id="13" name="Title 1"/>
          <p:cNvSpPr>
            <a:spLocks noGrp="1"/>
          </p:cNvSpPr>
          <p:nvPr>
            <p:ph type="title"/>
          </p:nvPr>
        </p:nvSpPr>
        <p:spPr>
          <a:xfrm>
            <a:off x="2207200" y="1712788"/>
            <a:ext cx="7774584" cy="512064"/>
          </a:xfrm>
          <a:prstGeom prst="rect">
            <a:avLst/>
          </a:prstGeom>
        </p:spPr>
        <p:txBody>
          <a:bodyPr anchor="t">
            <a:noAutofit/>
          </a:bodyPr>
          <a:lstStyle>
            <a:lvl1pPr>
              <a:defRPr sz="2400" baseline="0">
                <a:solidFill>
                  <a:srgbClr val="008000"/>
                </a:solidFill>
              </a:defRPr>
            </a:lvl1pPr>
          </a:lstStyle>
          <a:p>
            <a:r>
              <a:rPr lang="en-US" dirty="0"/>
              <a:t>Click to edit Master title style</a:t>
            </a:r>
          </a:p>
        </p:txBody>
      </p:sp>
      <p:sp>
        <p:nvSpPr>
          <p:cNvPr id="3" name="Text Placeholder 2"/>
          <p:cNvSpPr>
            <a:spLocks noGrp="1"/>
          </p:cNvSpPr>
          <p:nvPr>
            <p:ph type="body" sz="quarter" idx="15"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
        <p:nvSpPr>
          <p:cNvPr id="6"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15563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No Header">
    <p:spTree>
      <p:nvGrpSpPr>
        <p:cNvPr id="1" name=""/>
        <p:cNvGrpSpPr/>
        <p:nvPr/>
      </p:nvGrpSpPr>
      <p:grpSpPr>
        <a:xfrm>
          <a:off x="0" y="0"/>
          <a:ext cx="0" cy="0"/>
          <a:chOff x="0" y="0"/>
          <a:chExt cx="0" cy="0"/>
        </a:xfrm>
      </p:grpSpPr>
      <p:sp>
        <p:nvSpPr>
          <p:cNvPr id="12" name="Text Placeholder 2"/>
          <p:cNvSpPr>
            <a:spLocks noGrp="1"/>
          </p:cNvSpPr>
          <p:nvPr>
            <p:ph type="body" idx="14"/>
          </p:nvPr>
        </p:nvSpPr>
        <p:spPr>
          <a:xfrm>
            <a:off x="2207200" y="2326664"/>
            <a:ext cx="7774584" cy="3281668"/>
          </a:xfrm>
          <a:prstGeom prst="rect">
            <a:avLst/>
          </a:prstGeom>
        </p:spPr>
        <p:txBody>
          <a:bodyPr anchor="t"/>
          <a:lstStyle>
            <a:lvl1pPr marL="0" indent="0">
              <a:buFont typeface="Arial"/>
              <a:buNone/>
              <a:defRPr sz="2000" baseline="0">
                <a:solidFill>
                  <a:schemeClr val="tx1"/>
                </a:solidFill>
              </a:defRPr>
            </a:lvl1pPr>
            <a:lvl2pPr marL="952393" indent="-342900">
              <a:buFont typeface="Arial"/>
              <a:buChar char="•"/>
              <a:defRPr sz="1600">
                <a:solidFill>
                  <a:schemeClr val="tx1"/>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a:p>
            <a:pPr lvl="1"/>
            <a:r>
              <a:rPr lang="en-US" dirty="0"/>
              <a:t>Second level</a:t>
            </a:r>
          </a:p>
        </p:txBody>
      </p:sp>
      <p:sp>
        <p:nvSpPr>
          <p:cNvPr id="13" name="Title 1"/>
          <p:cNvSpPr>
            <a:spLocks noGrp="1"/>
          </p:cNvSpPr>
          <p:nvPr>
            <p:ph type="title"/>
          </p:nvPr>
        </p:nvSpPr>
        <p:spPr>
          <a:xfrm>
            <a:off x="2207200" y="1712788"/>
            <a:ext cx="7774584" cy="512064"/>
          </a:xfrm>
          <a:prstGeom prst="rect">
            <a:avLst/>
          </a:prstGeom>
        </p:spPr>
        <p:txBody>
          <a:bodyPr anchor="t">
            <a:noAutofit/>
          </a:bodyPr>
          <a:lstStyle>
            <a:lvl1pPr>
              <a:defRPr sz="2400" baseline="0">
                <a:solidFill>
                  <a:schemeClr val="tx2"/>
                </a:solidFill>
              </a:defRPr>
            </a:lvl1pPr>
          </a:lstStyle>
          <a:p>
            <a:r>
              <a:rPr lang="en-US" dirty="0"/>
              <a:t>Click to edit Master title style</a:t>
            </a:r>
          </a:p>
        </p:txBody>
      </p:sp>
      <p:sp>
        <p:nvSpPr>
          <p:cNvPr id="5"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63401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876"/>
            <a:ext cx="10972801" cy="507248"/>
          </a:xfrm>
          <a:prstGeom prst="rect">
            <a:avLst/>
          </a:prstGeom>
        </p:spPr>
        <p:txBody>
          <a:bodyPr anchor="t"/>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609600" y="2344893"/>
            <a:ext cx="5384800" cy="3191932"/>
          </a:xfrm>
          <a:prstGeom prst="rect">
            <a:avLst/>
          </a:prstGeom>
        </p:spPr>
        <p:txBody>
          <a:bodyPr/>
          <a:lstStyle>
            <a:lvl1pPr>
              <a:defRPr sz="2000"/>
            </a:lvl1pPr>
            <a:lvl2pPr>
              <a:defRPr sz="1600" baseline="0"/>
            </a:lvl2pPr>
            <a:lvl3pPr marL="1218987" indent="0">
              <a:buNone/>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1"/>
            <a:r>
              <a:rPr lang="en-US" dirty="0"/>
              <a:t>Second level</a:t>
            </a:r>
          </a:p>
          <a:p>
            <a:pPr lvl="1"/>
            <a:r>
              <a:rPr lang="en-US" dirty="0"/>
              <a:t>Second level</a:t>
            </a:r>
          </a:p>
          <a:p>
            <a:pPr lvl="1"/>
            <a:r>
              <a:rPr lang="en-US" dirty="0"/>
              <a:t>Second level</a:t>
            </a:r>
          </a:p>
        </p:txBody>
      </p:sp>
      <p:sp>
        <p:nvSpPr>
          <p:cNvPr id="4" name="Content Placeholder 3"/>
          <p:cNvSpPr>
            <a:spLocks noGrp="1"/>
          </p:cNvSpPr>
          <p:nvPr>
            <p:ph sz="half" idx="2"/>
          </p:nvPr>
        </p:nvSpPr>
        <p:spPr>
          <a:xfrm>
            <a:off x="6197600" y="2344893"/>
            <a:ext cx="5384800" cy="3191932"/>
          </a:xfrm>
          <a:prstGeom prst="rect">
            <a:avLst/>
          </a:prstGeom>
        </p:spPr>
        <p:txBody>
          <a:bodyPr/>
          <a:lstStyle>
            <a:lvl1pPr>
              <a:defRPr sz="2000"/>
            </a:lvl1pPr>
            <a:lvl2pPr>
              <a:defRPr sz="16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1"/>
            <a:r>
              <a:rPr lang="en-US" dirty="0"/>
              <a:t>Second level</a:t>
            </a:r>
          </a:p>
          <a:p>
            <a:pPr lvl="1"/>
            <a:r>
              <a:rPr lang="en-US" dirty="0"/>
              <a:t>Second level</a:t>
            </a:r>
          </a:p>
          <a:p>
            <a:pPr lvl="1"/>
            <a:r>
              <a:rPr lang="en-US" dirty="0"/>
              <a:t>Second level</a:t>
            </a:r>
          </a:p>
        </p:txBody>
      </p:sp>
      <p:sp>
        <p:nvSpPr>
          <p:cNvPr id="9" name="Text Placeholder 2"/>
          <p:cNvSpPr>
            <a:spLocks noGrp="1"/>
          </p:cNvSpPr>
          <p:nvPr>
            <p:ph type="body" sz="quarter" idx="15"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
        <p:nvSpPr>
          <p:cNvPr id="7"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477514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8" name="Text Placeholder 2"/>
          <p:cNvSpPr>
            <a:spLocks noGrp="1"/>
          </p:cNvSpPr>
          <p:nvPr>
            <p:ph type="body" idx="14"/>
          </p:nvPr>
        </p:nvSpPr>
        <p:spPr>
          <a:xfrm>
            <a:off x="609602" y="2343193"/>
            <a:ext cx="5259327" cy="3319768"/>
          </a:xfrm>
          <a:prstGeom prst="rect">
            <a:avLst/>
          </a:prstGeom>
        </p:spPr>
        <p:txBody>
          <a:bodyPr anchor="t"/>
          <a:lstStyle>
            <a:lvl1pPr marL="0" indent="0">
              <a:buFont typeface="Arial"/>
              <a:buNone/>
              <a:defRPr sz="2000" baseline="0">
                <a:solidFill>
                  <a:schemeClr val="tx1"/>
                </a:solidFill>
              </a:defRPr>
            </a:lvl1pPr>
            <a:lvl2pPr marL="952393" indent="-342900">
              <a:buFont typeface="Arial"/>
              <a:buChar char="•"/>
              <a:defRPr sz="1600">
                <a:solidFill>
                  <a:schemeClr val="tx1"/>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a:p>
            <a:pPr lvl="1"/>
            <a:r>
              <a:rPr lang="en-US" dirty="0"/>
              <a:t>Second level</a:t>
            </a:r>
          </a:p>
        </p:txBody>
      </p:sp>
      <p:sp>
        <p:nvSpPr>
          <p:cNvPr id="10" name="Title 1"/>
          <p:cNvSpPr>
            <a:spLocks noGrp="1"/>
          </p:cNvSpPr>
          <p:nvPr>
            <p:ph type="title"/>
          </p:nvPr>
        </p:nvSpPr>
        <p:spPr>
          <a:xfrm>
            <a:off x="609600" y="1715252"/>
            <a:ext cx="5259329" cy="507248"/>
          </a:xfrm>
          <a:prstGeom prst="rect">
            <a:avLst/>
          </a:prstGeom>
        </p:spPr>
        <p:txBody>
          <a:bodyPr anchor="t"/>
          <a:lstStyle>
            <a:lvl1pPr>
              <a:defRPr>
                <a:solidFill>
                  <a:schemeClr val="tx2"/>
                </a:solidFill>
              </a:defRPr>
            </a:lvl1pPr>
          </a:lstStyle>
          <a:p>
            <a:r>
              <a:rPr lang="en-US" dirty="0"/>
              <a:t>Click to edit Master title style</a:t>
            </a:r>
          </a:p>
        </p:txBody>
      </p:sp>
      <p:sp>
        <p:nvSpPr>
          <p:cNvPr id="15" name="ClipArt Placeholder 14"/>
          <p:cNvSpPr>
            <a:spLocks noGrp="1"/>
          </p:cNvSpPr>
          <p:nvPr>
            <p:ph type="clipArt" sz="quarter" idx="15"/>
          </p:nvPr>
        </p:nvSpPr>
        <p:spPr>
          <a:xfrm>
            <a:off x="6224621" y="1715253"/>
            <a:ext cx="5251231" cy="3947709"/>
          </a:xfrm>
          <a:prstGeom prst="rect">
            <a:avLst/>
          </a:prstGeom>
        </p:spPr>
        <p:txBody>
          <a:bodyPr vert="horz"/>
          <a:lstStyle/>
          <a:p>
            <a:endParaRPr lang="en-US" dirty="0"/>
          </a:p>
        </p:txBody>
      </p:sp>
      <p:sp>
        <p:nvSpPr>
          <p:cNvPr id="24" name="Text Placeholder 2"/>
          <p:cNvSpPr>
            <a:spLocks noGrp="1"/>
          </p:cNvSpPr>
          <p:nvPr>
            <p:ph type="body" sz="quarter" idx="16"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
        <p:nvSpPr>
          <p:cNvPr id="9"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152286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F88E988-FB04-AB4E-BE5A-59F242AF7F7A}" type="slidenum">
              <a:rPr lang="en-US" smtClean="0"/>
              <a:pPr/>
              <a:t>‹#›</a:t>
            </a:fld>
            <a:endParaRPr lang="en-US" dirty="0"/>
          </a:p>
        </p:txBody>
      </p:sp>
      <p:sp>
        <p:nvSpPr>
          <p:cNvPr id="5" name="ClipArt Placeholder 14"/>
          <p:cNvSpPr>
            <a:spLocks noGrp="1"/>
          </p:cNvSpPr>
          <p:nvPr>
            <p:ph type="clipArt" sz="quarter" idx="15"/>
          </p:nvPr>
        </p:nvSpPr>
        <p:spPr>
          <a:xfrm>
            <a:off x="609600" y="1715253"/>
            <a:ext cx="5251231" cy="3947709"/>
          </a:xfrm>
          <a:prstGeom prst="rect">
            <a:avLst/>
          </a:prstGeom>
        </p:spPr>
        <p:txBody>
          <a:bodyPr vert="horz"/>
          <a:lstStyle/>
          <a:p>
            <a:endParaRPr lang="en-US" dirty="0"/>
          </a:p>
        </p:txBody>
      </p:sp>
      <p:sp>
        <p:nvSpPr>
          <p:cNvPr id="11" name="Text Placeholder 10"/>
          <p:cNvSpPr>
            <a:spLocks noGrp="1"/>
          </p:cNvSpPr>
          <p:nvPr>
            <p:ph type="body" sz="quarter" idx="16" hasCustomPrompt="1"/>
          </p:nvPr>
        </p:nvSpPr>
        <p:spPr>
          <a:xfrm>
            <a:off x="6224620" y="3048000"/>
            <a:ext cx="5251231" cy="2006600"/>
          </a:xfrm>
          <a:prstGeom prst="rect">
            <a:avLst/>
          </a:prstGeom>
        </p:spPr>
        <p:txBody>
          <a:bodyPr vert="horz"/>
          <a:lstStyle>
            <a:lvl1pPr>
              <a:defRPr sz="2400" b="1">
                <a:solidFill>
                  <a:schemeClr val="tx2"/>
                </a:solidFill>
              </a:defRPr>
            </a:lvl1pPr>
          </a:lstStyle>
          <a:p>
            <a:pPr lvl="0"/>
            <a:r>
              <a:rPr lang="en-US" dirty="0"/>
              <a:t>Click to edit Master title styles</a:t>
            </a:r>
          </a:p>
        </p:txBody>
      </p:sp>
      <p:sp>
        <p:nvSpPr>
          <p:cNvPr id="13" name="Text Placeholder 2"/>
          <p:cNvSpPr>
            <a:spLocks noGrp="1"/>
          </p:cNvSpPr>
          <p:nvPr>
            <p:ph type="body" sz="quarter" idx="17"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Tree>
    <p:extLst>
      <p:ext uri="{BB962C8B-B14F-4D97-AF65-F5344CB8AC3E}">
        <p14:creationId xmlns:p14="http://schemas.microsoft.com/office/powerpoint/2010/main" val="425232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p:cNvSpPr>
            <a:spLocks noGrp="1" noChangeAspect="1"/>
          </p:cNvSpPr>
          <p:nvPr>
            <p:ph type="media" sz="quarter" idx="10"/>
          </p:nvPr>
        </p:nvSpPr>
        <p:spPr>
          <a:xfrm>
            <a:off x="1892793" y="1231901"/>
            <a:ext cx="8231744" cy="4611339"/>
          </a:xfrm>
          <a:prstGeom prst="rect">
            <a:avLst/>
          </a:prstGeom>
        </p:spPr>
        <p:txBody>
          <a:bodyPr vert="horz"/>
          <a:lstStyle/>
          <a:p>
            <a:endParaRPr lang="en-US" dirty="0"/>
          </a:p>
        </p:txBody>
      </p:sp>
      <p:sp>
        <p:nvSpPr>
          <p:cNvPr id="6" name="Text Placeholder 5"/>
          <p:cNvSpPr>
            <a:spLocks noGrp="1"/>
          </p:cNvSpPr>
          <p:nvPr>
            <p:ph type="body" sz="quarter" idx="11"/>
          </p:nvPr>
        </p:nvSpPr>
        <p:spPr>
          <a:xfrm>
            <a:off x="1892793" y="5894040"/>
            <a:ext cx="8231744" cy="349251"/>
          </a:xfrm>
          <a:prstGeom prst="rect">
            <a:avLst/>
          </a:prstGeom>
        </p:spPr>
        <p:txBody>
          <a:bodyPr vert="horz" anchor="t"/>
          <a:lstStyle>
            <a:lvl1pPr algn="ctr">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7" name="Text Placeholder 2"/>
          <p:cNvSpPr>
            <a:spLocks noGrp="1"/>
          </p:cNvSpPr>
          <p:nvPr>
            <p:ph type="body" sz="quarter" idx="17"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
        <p:nvSpPr>
          <p:cNvPr id="8"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71945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DB66-E7D7-4281-BDFF-AE9C971675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D66A5-5463-4D22-B967-963540B1F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76D93-AFAD-40C3-B804-CFE63E9F3207}"/>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5" name="Footer Placeholder 4">
            <a:extLst>
              <a:ext uri="{FF2B5EF4-FFF2-40B4-BE49-F238E27FC236}">
                <a16:creationId xmlns:a16="http://schemas.microsoft.com/office/drawing/2014/main" id="{499EF2FA-BB21-4376-B90D-C4EFF5A5B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B4BF1-6323-4A61-B0A2-EF643972C838}"/>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1633841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ox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lgn="ctr">
              <a:defRPr/>
            </a:lvl1pPr>
          </a:lstStyle>
          <a:p>
            <a:fld id="{AF88E988-FB04-AB4E-BE5A-59F242AF7F7A}" type="slidenum">
              <a:rPr lang="en-US" smtClean="0"/>
              <a:pPr/>
              <a:t>‹#›</a:t>
            </a:fld>
            <a:endParaRPr lang="en-US" dirty="0"/>
          </a:p>
        </p:txBody>
      </p:sp>
      <p:sp>
        <p:nvSpPr>
          <p:cNvPr id="9" name="Content Placeholder 8"/>
          <p:cNvSpPr>
            <a:spLocks noGrp="1"/>
          </p:cNvSpPr>
          <p:nvPr>
            <p:ph sz="quarter" idx="11"/>
          </p:nvPr>
        </p:nvSpPr>
        <p:spPr>
          <a:xfrm>
            <a:off x="6415171" y="1715252"/>
            <a:ext cx="5251895" cy="3947709"/>
          </a:xfrm>
          <a:prstGeom prst="rect">
            <a:avLst/>
          </a:prstGeom>
          <a:solidFill>
            <a:schemeClr val="accent1"/>
          </a:solidFill>
          <a:ln>
            <a:noFill/>
          </a:ln>
        </p:spPr>
        <p:txBody>
          <a:bodyPr vert="horz"/>
          <a:lstStyle>
            <a:lvl1pPr algn="ctr">
              <a:defRPr sz="2000" b="1" baseline="0">
                <a:solidFill>
                  <a:schemeClr val="bg1"/>
                </a:solidFill>
              </a:defRPr>
            </a:lvl1pPr>
            <a:lvl2pPr marL="609494"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US" dirty="0"/>
          </a:p>
          <a:p>
            <a:pPr lvl="0"/>
            <a:r>
              <a:rPr lang="en-US" dirty="0"/>
              <a:t>Click to edit Master text styles</a:t>
            </a:r>
          </a:p>
          <a:p>
            <a:pPr lvl="0"/>
            <a:endParaRPr lang="en-US" dirty="0"/>
          </a:p>
          <a:p>
            <a:pPr lvl="0"/>
            <a:r>
              <a:rPr lang="en-US" dirty="0"/>
              <a:t>Click to edit text</a:t>
            </a:r>
          </a:p>
          <a:p>
            <a:pPr lvl="0"/>
            <a:r>
              <a:rPr lang="en-US" dirty="0"/>
              <a:t>Click to edit text</a:t>
            </a:r>
          </a:p>
          <a:p>
            <a:pPr lvl="0"/>
            <a:r>
              <a:rPr lang="en-US" dirty="0"/>
              <a:t>Click to edit text</a:t>
            </a:r>
          </a:p>
        </p:txBody>
      </p:sp>
      <p:sp>
        <p:nvSpPr>
          <p:cNvPr id="10" name="Text Placeholder 2"/>
          <p:cNvSpPr>
            <a:spLocks noGrp="1"/>
          </p:cNvSpPr>
          <p:nvPr>
            <p:ph type="body" idx="14"/>
          </p:nvPr>
        </p:nvSpPr>
        <p:spPr>
          <a:xfrm>
            <a:off x="609602" y="2343193"/>
            <a:ext cx="5259327" cy="3319768"/>
          </a:xfrm>
          <a:prstGeom prst="rect">
            <a:avLst/>
          </a:prstGeom>
        </p:spPr>
        <p:txBody>
          <a:bodyPr anchor="t"/>
          <a:lstStyle>
            <a:lvl1pPr marL="0" indent="0">
              <a:buFont typeface="Arial"/>
              <a:buNone/>
              <a:defRPr sz="2000" baseline="0">
                <a:solidFill>
                  <a:schemeClr val="tx1"/>
                </a:solidFill>
              </a:defRPr>
            </a:lvl1pPr>
            <a:lvl2pPr marL="952393" indent="-342900">
              <a:buFont typeface="Arial"/>
              <a:buChar char="•"/>
              <a:defRPr sz="1600">
                <a:solidFill>
                  <a:schemeClr val="tx1"/>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a:p>
            <a:pPr lvl="1"/>
            <a:r>
              <a:rPr lang="en-US" dirty="0"/>
              <a:t>Second level</a:t>
            </a:r>
          </a:p>
        </p:txBody>
      </p:sp>
      <p:sp>
        <p:nvSpPr>
          <p:cNvPr id="11" name="Title 1"/>
          <p:cNvSpPr>
            <a:spLocks noGrp="1"/>
          </p:cNvSpPr>
          <p:nvPr>
            <p:ph type="title"/>
          </p:nvPr>
        </p:nvSpPr>
        <p:spPr>
          <a:xfrm>
            <a:off x="609600" y="1715252"/>
            <a:ext cx="5259329" cy="507248"/>
          </a:xfrm>
          <a:prstGeom prst="rect">
            <a:avLst/>
          </a:prstGeom>
        </p:spPr>
        <p:txBody>
          <a:bodyPr anchor="t"/>
          <a:lstStyle>
            <a:lvl1pPr>
              <a:defRPr>
                <a:solidFill>
                  <a:schemeClr val="tx2"/>
                </a:solidFill>
              </a:defRPr>
            </a:lvl1pPr>
          </a:lstStyle>
          <a:p>
            <a:r>
              <a:rPr lang="en-US" dirty="0"/>
              <a:t>Click to edit Master title style</a:t>
            </a:r>
          </a:p>
        </p:txBody>
      </p:sp>
      <p:sp>
        <p:nvSpPr>
          <p:cNvPr id="12" name="Text Placeholder 2"/>
          <p:cNvSpPr>
            <a:spLocks noGrp="1"/>
          </p:cNvSpPr>
          <p:nvPr>
            <p:ph type="body" sz="quarter" idx="15"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Tree>
    <p:extLst>
      <p:ext uri="{BB962C8B-B14F-4D97-AF65-F5344CB8AC3E}">
        <p14:creationId xmlns:p14="http://schemas.microsoft.com/office/powerpoint/2010/main" val="2486237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7" hasCustomPrompt="1"/>
          </p:nvPr>
        </p:nvSpPr>
        <p:spPr>
          <a:xfrm>
            <a:off x="1219517" y="381000"/>
            <a:ext cx="10003712" cy="508000"/>
          </a:xfrm>
          <a:prstGeom prst="rect">
            <a:avLst/>
          </a:prstGeom>
        </p:spPr>
        <p:txBody>
          <a:bodyPr vert="horz" anchor="ctr"/>
          <a:lstStyle>
            <a:lvl1pPr>
              <a:defRPr sz="2400" b="1">
                <a:solidFill>
                  <a:schemeClr val="tx1"/>
                </a:solidFill>
              </a:defRPr>
            </a:lvl1pPr>
          </a:lstStyle>
          <a:p>
            <a:pPr lvl="0"/>
            <a:r>
              <a:rPr lang="en-US" dirty="0"/>
              <a:t>Click to edit Master title</a:t>
            </a:r>
          </a:p>
        </p:txBody>
      </p:sp>
      <p:sp>
        <p:nvSpPr>
          <p:cNvPr id="5"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604023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No Head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185156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of Section">
    <p:bg>
      <p:bgPr>
        <a:solidFill>
          <a:schemeClr val="accent4"/>
        </a:solidFill>
        <a:effectLst/>
      </p:bgPr>
    </p:bg>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609600" y="2152346"/>
            <a:ext cx="7774584" cy="2483154"/>
          </a:xfrm>
          <a:prstGeom prst="rect">
            <a:avLst/>
          </a:prstGeom>
        </p:spPr>
        <p:txBody>
          <a:bodyPr anchor="ctr"/>
          <a:lstStyle>
            <a:lvl1pPr marL="0" indent="0">
              <a:buNone/>
              <a:defRPr sz="48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65949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reak">
    <p:spTree>
      <p:nvGrpSpPr>
        <p:cNvPr id="1" name=""/>
        <p:cNvGrpSpPr/>
        <p:nvPr/>
      </p:nvGrpSpPr>
      <p:grpSpPr>
        <a:xfrm>
          <a:off x="0" y="0"/>
          <a:ext cx="0" cy="0"/>
          <a:chOff x="0" y="0"/>
          <a:chExt cx="0" cy="0"/>
        </a:xfrm>
      </p:grpSpPr>
      <p:sp>
        <p:nvSpPr>
          <p:cNvPr id="2" name="Rectangle 1"/>
          <p:cNvSpPr/>
          <p:nvPr userDrawn="1"/>
        </p:nvSpPr>
        <p:spPr>
          <a:xfrm>
            <a:off x="4734992" y="3466833"/>
            <a:ext cx="7132173" cy="306943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ext Placeholder 2"/>
          <p:cNvSpPr>
            <a:spLocks noGrp="1"/>
          </p:cNvSpPr>
          <p:nvPr>
            <p:ph type="body" idx="1" hasCustomPrompt="1"/>
          </p:nvPr>
        </p:nvSpPr>
        <p:spPr>
          <a:xfrm>
            <a:off x="4734992" y="3689046"/>
            <a:ext cx="7132173" cy="2483154"/>
          </a:xfrm>
          <a:prstGeom prst="rect">
            <a:avLst/>
          </a:prstGeom>
          <a:effectLst/>
        </p:spPr>
        <p:txBody>
          <a:bodyPr anchor="ctr"/>
          <a:lstStyle>
            <a:lvl1pPr marL="0" indent="0" algn="ctr">
              <a:buNone/>
              <a:defRPr sz="4800">
                <a:solidFill>
                  <a:schemeClr val="bg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dirty="0"/>
              <a:t>Break Time</a:t>
            </a:r>
          </a:p>
        </p:txBody>
      </p:sp>
      <p:pic>
        <p:nvPicPr>
          <p:cNvPr id="3" name="Picture 2">
            <a:extLst>
              <a:ext uri="{FF2B5EF4-FFF2-40B4-BE49-F238E27FC236}">
                <a16:creationId xmlns:a16="http://schemas.microsoft.com/office/drawing/2014/main" id="{C5C56ACE-DA92-495A-B6CD-65DADAFC94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99" t="15732" b="16262"/>
          <a:stretch/>
        </p:blipFill>
        <p:spPr>
          <a:xfrm>
            <a:off x="4734992" y="321732"/>
            <a:ext cx="7132173" cy="2964652"/>
          </a:xfrm>
          <a:prstGeom prst="rect">
            <a:avLst/>
          </a:prstGeom>
        </p:spPr>
      </p:pic>
      <p:pic>
        <p:nvPicPr>
          <p:cNvPr id="4" name="Picture 3">
            <a:extLst>
              <a:ext uri="{FF2B5EF4-FFF2-40B4-BE49-F238E27FC236}">
                <a16:creationId xmlns:a16="http://schemas.microsoft.com/office/drawing/2014/main" id="{B4656BD3-E407-48B3-B977-8CBBF822B3F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4810" b="31508"/>
          <a:stretch/>
        </p:blipFill>
        <p:spPr>
          <a:xfrm>
            <a:off x="352944" y="321732"/>
            <a:ext cx="4131324" cy="2985821"/>
          </a:xfrm>
          <a:prstGeom prst="rect">
            <a:avLst/>
          </a:prstGeom>
        </p:spPr>
      </p:pic>
      <p:pic>
        <p:nvPicPr>
          <p:cNvPr id="5" name="Picture 4">
            <a:extLst>
              <a:ext uri="{FF2B5EF4-FFF2-40B4-BE49-F238E27FC236}">
                <a16:creationId xmlns:a16="http://schemas.microsoft.com/office/drawing/2014/main" id="{83CCF4FF-7081-412E-9163-9CD10A4A56B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52944" y="3466833"/>
            <a:ext cx="4131324" cy="3069434"/>
          </a:xfrm>
          <a:prstGeom prst="rect">
            <a:avLst/>
          </a:prstGeom>
        </p:spPr>
      </p:pic>
    </p:spTree>
    <p:extLst>
      <p:ext uri="{BB962C8B-B14F-4D97-AF65-F5344CB8AC3E}">
        <p14:creationId xmlns:p14="http://schemas.microsoft.com/office/powerpoint/2010/main" val="935784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65"/>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B6AF3E-5F6C-4A44-9136-38068ACC350E}" type="datetime1">
              <a:rPr lang="en-US" smtClean="0"/>
              <a:t>4/20/2020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0790E9-14CD-724D-AB79-EB452BFCF5F9}" type="slidenum">
              <a:rPr lang="en-US" smtClean="0"/>
              <a:t>‹#›</a:t>
            </a:fld>
            <a:endParaRPr lang="en-US" dirty="0"/>
          </a:p>
        </p:txBody>
      </p:sp>
    </p:spTree>
    <p:extLst>
      <p:ext uri="{BB962C8B-B14F-4D97-AF65-F5344CB8AC3E}">
        <p14:creationId xmlns:p14="http://schemas.microsoft.com/office/powerpoint/2010/main" val="2947283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404" y="260648"/>
            <a:ext cx="8928992" cy="1080120"/>
          </a:xfrm>
          <a:prstGeom prst="rect">
            <a:avLst/>
          </a:prstGeom>
        </p:spPr>
        <p:txBody>
          <a:bodyPr/>
          <a:lstStyle>
            <a:lvl1pPr>
              <a:defRPr i="0" baseline="0">
                <a:solidFill>
                  <a:schemeClr val="bg1"/>
                </a:solidFill>
              </a:defRPr>
            </a:lvl1pPr>
          </a:lstStyle>
          <a:p>
            <a:r>
              <a:rPr lang="en-US" dirty="0"/>
              <a:t>Click to edit Master title style</a:t>
            </a:r>
            <a:endParaRPr lang="en-GB" dirty="0"/>
          </a:p>
        </p:txBody>
      </p:sp>
      <p:sp>
        <p:nvSpPr>
          <p:cNvPr id="4" name="Text Placeholder 3"/>
          <p:cNvSpPr>
            <a:spLocks noGrp="1"/>
          </p:cNvSpPr>
          <p:nvPr>
            <p:ph type="body" sz="quarter" idx="10"/>
          </p:nvPr>
        </p:nvSpPr>
        <p:spPr>
          <a:xfrm>
            <a:off x="719405" y="2204867"/>
            <a:ext cx="10176933" cy="3455987"/>
          </a:xfrm>
          <a:prstGeom prst="rect">
            <a:avLst/>
          </a:prstGeom>
        </p:spPr>
        <p:txBody>
          <a:bodyPr/>
          <a:lstStyle>
            <a:lvl1pPr>
              <a:defRPr sz="2799">
                <a:solidFill>
                  <a:schemeClr val="bg1">
                    <a:lumMod val="50000"/>
                  </a:schemeClr>
                </a:solidFill>
              </a:defRPr>
            </a:lvl1pPr>
            <a:lvl2pPr>
              <a:defRPr sz="2399">
                <a:solidFill>
                  <a:schemeClr val="bg1">
                    <a:lumMod val="50000"/>
                  </a:schemeClr>
                </a:solidFill>
              </a:defRPr>
            </a:lvl2pPr>
            <a:lvl3pPr>
              <a:defRPr sz="1999">
                <a:solidFill>
                  <a:schemeClr val="bg1">
                    <a:lumMod val="50000"/>
                  </a:schemeClr>
                </a:solidFill>
              </a:defRPr>
            </a:lvl3pPr>
            <a:lvl4pPr>
              <a:defRPr sz="1799">
                <a:solidFill>
                  <a:schemeClr val="bg1">
                    <a:lumMod val="50000"/>
                  </a:schemeClr>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620344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C5E9-FACF-4031-98FD-E0835929B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D4E2E7-64D9-47D9-AFB8-7379B79A6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54A9F7-0564-48AF-8163-AD0E99B2E18F}"/>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5" name="Footer Placeholder 4">
            <a:extLst>
              <a:ext uri="{FF2B5EF4-FFF2-40B4-BE49-F238E27FC236}">
                <a16:creationId xmlns:a16="http://schemas.microsoft.com/office/drawing/2014/main" id="{95243A54-0966-4CDF-B9DD-912BD0C44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D8557-C2DF-4FA8-A598-D0E78AD849D2}"/>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1577426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E9A3-89C8-4187-A7BD-FD5AF1F5D7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72C388-6D3B-4BA8-B0B5-539895FD71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A2337-549B-488B-A4DA-123BCBA2E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5667B-27A8-4787-8EB3-115775BF53A9}"/>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6" name="Footer Placeholder 5">
            <a:extLst>
              <a:ext uri="{FF2B5EF4-FFF2-40B4-BE49-F238E27FC236}">
                <a16:creationId xmlns:a16="http://schemas.microsoft.com/office/drawing/2014/main" id="{942A0A09-2A49-4833-8E54-0F16A245C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137F6-A07D-4A00-B143-BD68F833AA3D}"/>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306576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2EF8-7227-4614-969B-638DB1F6E5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8F1760-C265-4160-BA7F-70C622B6B7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6A709-DD16-4CE4-A2AD-CDAD436163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F05E9-B16A-4714-B647-32C993400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8EEF48-BC02-4DA7-9FAF-4EEFAF14F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BAFFE0-0FB8-475C-81FB-287B16D998CD}"/>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8" name="Footer Placeholder 7">
            <a:extLst>
              <a:ext uri="{FF2B5EF4-FFF2-40B4-BE49-F238E27FC236}">
                <a16:creationId xmlns:a16="http://schemas.microsoft.com/office/drawing/2014/main" id="{C342CADB-A70B-455C-B7CF-DCAB3F27F8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A0079A-515B-4DF2-87E4-B96CBAB8D466}"/>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207813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C011-C28C-44E6-B883-111F2F8C1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49A072-B722-4D76-8035-D150CFF5515B}"/>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4" name="Footer Placeholder 3">
            <a:extLst>
              <a:ext uri="{FF2B5EF4-FFF2-40B4-BE49-F238E27FC236}">
                <a16:creationId xmlns:a16="http://schemas.microsoft.com/office/drawing/2014/main" id="{B15BDBD6-0DD8-489D-A214-878E1EE319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351768-2F44-43DB-87DA-1BAB38A058DD}"/>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61749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9B317-5E1E-4726-B05C-68FEFE5FA700}"/>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3" name="Footer Placeholder 2">
            <a:extLst>
              <a:ext uri="{FF2B5EF4-FFF2-40B4-BE49-F238E27FC236}">
                <a16:creationId xmlns:a16="http://schemas.microsoft.com/office/drawing/2014/main" id="{09DEE28C-9665-40AA-862F-72D2EEF8C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2CBF24-1BCB-424C-8DBF-DA0F47EFBCDA}"/>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143142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4974-DD26-4751-8EB3-5AF8F5BAA7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78FCD-7638-4235-88AC-955931DB9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CDBCC-E31C-44F1-995E-47901EBBA9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D2606F-A4F4-4EF8-BCA5-A6D8EBEA2C74}"/>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6" name="Footer Placeholder 5">
            <a:extLst>
              <a:ext uri="{FF2B5EF4-FFF2-40B4-BE49-F238E27FC236}">
                <a16:creationId xmlns:a16="http://schemas.microsoft.com/office/drawing/2014/main" id="{6652F5EC-61FB-4A70-BA50-E2198415E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24A80-7D1A-431C-AB74-DB4891DEF8DF}"/>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381151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36AE-4C7C-415D-85E4-62BF3D4F7C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D768B3-C9C7-4CD9-8C98-5A77F74F1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8FB93A-D2FA-42E6-B2E1-C4FA35CCC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66B6A0-A99C-49AD-AEFB-B1D9994EFE5F}"/>
              </a:ext>
            </a:extLst>
          </p:cNvPr>
          <p:cNvSpPr>
            <a:spLocks noGrp="1"/>
          </p:cNvSpPr>
          <p:nvPr>
            <p:ph type="dt" sz="half" idx="10"/>
          </p:nvPr>
        </p:nvSpPr>
        <p:spPr/>
        <p:txBody>
          <a:bodyPr/>
          <a:lstStyle/>
          <a:p>
            <a:fld id="{D2934AC1-6023-424D-87CB-9575DA70DA02}" type="datetimeFigureOut">
              <a:rPr lang="en-US" smtClean="0"/>
              <a:t>4/20/2020</a:t>
            </a:fld>
            <a:endParaRPr lang="en-US"/>
          </a:p>
        </p:txBody>
      </p:sp>
      <p:sp>
        <p:nvSpPr>
          <p:cNvPr id="6" name="Footer Placeholder 5">
            <a:extLst>
              <a:ext uri="{FF2B5EF4-FFF2-40B4-BE49-F238E27FC236}">
                <a16:creationId xmlns:a16="http://schemas.microsoft.com/office/drawing/2014/main" id="{9EA43B51-69CA-4B90-8687-EBA8BBBFF2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EB8B9-F9CA-4012-A4D3-4E11E682DF86}"/>
              </a:ext>
            </a:extLst>
          </p:cNvPr>
          <p:cNvSpPr>
            <a:spLocks noGrp="1"/>
          </p:cNvSpPr>
          <p:nvPr>
            <p:ph type="sldNum" sz="quarter" idx="12"/>
          </p:nvPr>
        </p:nvSpPr>
        <p:spPr/>
        <p:txBody>
          <a:bodyPr/>
          <a:lstStyle/>
          <a:p>
            <a:fld id="{DE68B20C-5D6B-4663-B9EE-F715DF6820E0}" type="slidenum">
              <a:rPr lang="en-US" smtClean="0"/>
              <a:t>‹#›</a:t>
            </a:fld>
            <a:endParaRPr lang="en-US"/>
          </a:p>
        </p:txBody>
      </p:sp>
    </p:spTree>
    <p:extLst>
      <p:ext uri="{BB962C8B-B14F-4D97-AF65-F5344CB8AC3E}">
        <p14:creationId xmlns:p14="http://schemas.microsoft.com/office/powerpoint/2010/main" val="24114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FBE22B-C7FF-4651-9B8E-2D6A64361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AFEB10-666D-47B5-97EA-445F86D0C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EA6D8-92A6-446E-BC4B-0141DF7FD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34AC1-6023-424D-87CB-9575DA70DA02}" type="datetimeFigureOut">
              <a:rPr lang="en-US" smtClean="0"/>
              <a:t>4/20/2020</a:t>
            </a:fld>
            <a:endParaRPr lang="en-US"/>
          </a:p>
        </p:txBody>
      </p:sp>
      <p:sp>
        <p:nvSpPr>
          <p:cNvPr id="5" name="Footer Placeholder 4">
            <a:extLst>
              <a:ext uri="{FF2B5EF4-FFF2-40B4-BE49-F238E27FC236}">
                <a16:creationId xmlns:a16="http://schemas.microsoft.com/office/drawing/2014/main" id="{0C3BFEC0-75EC-4A42-A489-0EEFF3369B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8AE67E-83E5-40A1-B59E-F605F8C7B6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8B20C-5D6B-4663-B9EE-F715DF6820E0}" type="slidenum">
              <a:rPr lang="en-US" smtClean="0"/>
              <a:t>‹#›</a:t>
            </a:fld>
            <a:endParaRPr lang="en-US"/>
          </a:p>
        </p:txBody>
      </p:sp>
    </p:spTree>
    <p:extLst>
      <p:ext uri="{BB962C8B-B14F-4D97-AF65-F5344CB8AC3E}">
        <p14:creationId xmlns:p14="http://schemas.microsoft.com/office/powerpoint/2010/main" val="914060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Rectangle 20"/>
          <p:cNvSpPr/>
          <p:nvPr userDrawn="1"/>
        </p:nvSpPr>
        <p:spPr>
          <a:xfrm>
            <a:off x="-1" y="6284980"/>
            <a:ext cx="12201273" cy="573021"/>
          </a:xfrm>
          <a:prstGeom prst="rect">
            <a:avLst/>
          </a:prstGeom>
          <a:solidFill>
            <a:srgbClr val="EEF3F3"/>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dirty="0">
              <a:ln>
                <a:noFill/>
              </a:ln>
            </a:endParaRPr>
          </a:p>
        </p:txBody>
      </p:sp>
      <p:sp>
        <p:nvSpPr>
          <p:cNvPr id="7" name="TextBox 6"/>
          <p:cNvSpPr txBox="1"/>
          <p:nvPr userDrawn="1"/>
        </p:nvSpPr>
        <p:spPr>
          <a:xfrm>
            <a:off x="347101" y="6394890"/>
            <a:ext cx="4172076" cy="328295"/>
          </a:xfrm>
          <a:prstGeom prst="rect">
            <a:avLst/>
          </a:prstGeom>
          <a:noFill/>
        </p:spPr>
        <p:txBody>
          <a:bodyPr wrap="none" lIns="121899" tIns="60949" rIns="121899" bIns="60949" rtlCol="0">
            <a:spAutoFit/>
          </a:bodyPr>
          <a:lstStyle/>
          <a:p>
            <a:r>
              <a:rPr lang="en-US" sz="1300" dirty="0">
                <a:solidFill>
                  <a:schemeClr val="tx2"/>
                </a:solidFill>
                <a:latin typeface="+mn-lt"/>
              </a:rPr>
              <a:t>Minimum</a:t>
            </a:r>
            <a:r>
              <a:rPr lang="en-US" sz="1300" baseline="0" dirty="0">
                <a:solidFill>
                  <a:schemeClr val="tx2"/>
                </a:solidFill>
                <a:latin typeface="+mn-lt"/>
              </a:rPr>
              <a:t> Economic Recovery Standards  |  Third Edition</a:t>
            </a:r>
            <a:endParaRPr lang="en-US" sz="1300" dirty="0">
              <a:solidFill>
                <a:schemeClr val="tx2"/>
              </a:solidFill>
              <a:latin typeface="+mn-lt"/>
            </a:endParaRPr>
          </a:p>
        </p:txBody>
      </p:sp>
      <p:sp>
        <p:nvSpPr>
          <p:cNvPr id="9" name="Rectangle 8"/>
          <p:cNvSpPr/>
          <p:nvPr userDrawn="1"/>
        </p:nvSpPr>
        <p:spPr>
          <a:xfrm>
            <a:off x="1" y="0"/>
            <a:ext cx="12192000" cy="1193800"/>
          </a:xfrm>
          <a:prstGeom prst="rect">
            <a:avLst/>
          </a:prstGeom>
          <a:solidFill>
            <a:srgbClr val="EEF2F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dirty="0">
              <a:ln>
                <a:noFill/>
              </a:ln>
            </a:endParaRPr>
          </a:p>
        </p:txBody>
      </p:sp>
      <p:pic>
        <p:nvPicPr>
          <p:cNvPr id="11" name="Picture 10" descr="MERSlogotext.png"/>
          <p:cNvPicPr>
            <a:picLocks noChangeAspect="1"/>
          </p:cNvPicPr>
          <p:nvPr userDrawn="1"/>
        </p:nvPicPr>
        <p:blipFill rotWithShape="1">
          <a:blip r:embed="rId16">
            <a:extLst>
              <a:ext uri="{28A0092B-C50C-407E-A947-70E740481C1C}">
                <a14:useLocalDpi xmlns:a14="http://schemas.microsoft.com/office/drawing/2010/main" val="0"/>
              </a:ext>
            </a:extLst>
          </a:blip>
          <a:srcRect t="14542" r="80319" b="24175"/>
          <a:stretch/>
        </p:blipFill>
        <p:spPr>
          <a:xfrm>
            <a:off x="304801" y="203201"/>
            <a:ext cx="759419" cy="829733"/>
          </a:xfrm>
          <a:prstGeom prst="rect">
            <a:avLst/>
          </a:prstGeom>
        </p:spPr>
      </p:pic>
      <p:sp>
        <p:nvSpPr>
          <p:cNvPr id="10" name="Rectangle 9"/>
          <p:cNvSpPr/>
          <p:nvPr userDrawn="1"/>
        </p:nvSpPr>
        <p:spPr>
          <a:xfrm>
            <a:off x="11598120" y="6284980"/>
            <a:ext cx="593880" cy="5730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dirty="0">
              <a:ln>
                <a:noFill/>
              </a:ln>
            </a:endParaRPr>
          </a:p>
        </p:txBody>
      </p:sp>
      <p:pic>
        <p:nvPicPr>
          <p:cNvPr id="2" name="Picture 1" descr="seep-new.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379373" y="6405296"/>
            <a:ext cx="1040900" cy="341580"/>
          </a:xfrm>
          <a:prstGeom prst="rect">
            <a:avLst/>
          </a:prstGeom>
        </p:spPr>
      </p:pic>
      <p:sp>
        <p:nvSpPr>
          <p:cNvPr id="14" name="Slide Number Placeholder 5"/>
          <p:cNvSpPr>
            <a:spLocks noGrp="1"/>
          </p:cNvSpPr>
          <p:nvPr>
            <p:ph type="sldNum" sz="quarter" idx="4"/>
          </p:nvPr>
        </p:nvSpPr>
        <p:spPr>
          <a:xfrm>
            <a:off x="11680549" y="6394452"/>
            <a:ext cx="443836" cy="365125"/>
          </a:xfrm>
          <a:prstGeom prst="rect">
            <a:avLst/>
          </a:prstGeom>
        </p:spPr>
        <p:txBody>
          <a:bodyPr lIns="121899" tIns="60949" rIns="121899" bIns="60949"/>
          <a:lstStyle>
            <a:lvl1pPr algn="ctr">
              <a:defRPr sz="1300">
                <a:solidFill>
                  <a:schemeClr val="tx2"/>
                </a:solidFill>
              </a:defRPr>
            </a:lvl1pPr>
          </a:lstStyle>
          <a:p>
            <a:fld id="{AF88E988-FB04-AB4E-BE5A-59F242AF7F7A}" type="slidenum">
              <a:rPr lang="en-US" smtClean="0"/>
              <a:pPr/>
              <a:t>‹#›</a:t>
            </a:fld>
            <a:endParaRPr lang="en-US" dirty="0"/>
          </a:p>
        </p:txBody>
      </p:sp>
    </p:spTree>
    <p:extLst>
      <p:ext uri="{BB962C8B-B14F-4D97-AF65-F5344CB8AC3E}">
        <p14:creationId xmlns:p14="http://schemas.microsoft.com/office/powerpoint/2010/main" val="21071055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609493" rtl="0" eaLnBrk="1" latinLnBrk="0" hangingPunct="1">
        <a:spcBef>
          <a:spcPct val="0"/>
        </a:spcBef>
        <a:buNone/>
        <a:defRPr sz="2400" b="1" kern="1200">
          <a:solidFill>
            <a:schemeClr val="tx2"/>
          </a:solidFill>
          <a:latin typeface="+mj-lt"/>
          <a:ea typeface="+mj-ea"/>
          <a:cs typeface="+mj-cs"/>
        </a:defRPr>
      </a:lvl1pPr>
    </p:titleStyle>
    <p:bodyStyle>
      <a:lvl1pPr marL="0" indent="0" algn="l" defTabSz="609493" rtl="0" eaLnBrk="1" latinLnBrk="0" hangingPunct="1">
        <a:spcBef>
          <a:spcPct val="20000"/>
        </a:spcBef>
        <a:buFont typeface="Arial"/>
        <a:buNone/>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nimum_economic_recovery.png"/>
          <p:cNvPicPr>
            <a:picLocks noChangeAspect="1"/>
          </p:cNvPicPr>
          <p:nvPr/>
        </p:nvPicPr>
        <p:blipFill rotWithShape="1">
          <a:blip r:embed="rId3">
            <a:extLst>
              <a:ext uri="{28A0092B-C50C-407E-A947-70E740481C1C}">
                <a14:useLocalDpi xmlns:a14="http://schemas.microsoft.com/office/drawing/2010/main" val="0"/>
              </a:ext>
            </a:extLst>
          </a:blip>
          <a:srcRect l="8991" t="-1" r="33848" b="-101"/>
          <a:stretch/>
        </p:blipFill>
        <p:spPr>
          <a:xfrm>
            <a:off x="6335828" y="1"/>
            <a:ext cx="5854586" cy="6891867"/>
          </a:xfrm>
          <a:prstGeom prst="rect">
            <a:avLst/>
          </a:prstGeom>
        </p:spPr>
      </p:pic>
      <p:sp>
        <p:nvSpPr>
          <p:cNvPr id="10" name="Rectangle 9"/>
          <p:cNvSpPr/>
          <p:nvPr/>
        </p:nvSpPr>
        <p:spPr>
          <a:xfrm>
            <a:off x="1589" y="0"/>
            <a:ext cx="6771569" cy="6858000"/>
          </a:xfrm>
          <a:custGeom>
            <a:avLst/>
            <a:gdLst>
              <a:gd name="connsiteX0" fmla="*/ 0 w 4318000"/>
              <a:gd name="connsiteY0" fmla="*/ 0 h 5143500"/>
              <a:gd name="connsiteX1" fmla="*/ 4318000 w 4318000"/>
              <a:gd name="connsiteY1" fmla="*/ 0 h 5143500"/>
              <a:gd name="connsiteX2" fmla="*/ 4318000 w 4318000"/>
              <a:gd name="connsiteY2" fmla="*/ 5143500 h 5143500"/>
              <a:gd name="connsiteX3" fmla="*/ 0 w 4318000"/>
              <a:gd name="connsiteY3" fmla="*/ 5143500 h 5143500"/>
              <a:gd name="connsiteX4" fmla="*/ 0 w 4318000"/>
              <a:gd name="connsiteY4" fmla="*/ 0 h 5143500"/>
              <a:gd name="connsiteX0" fmla="*/ 0 w 4751917"/>
              <a:gd name="connsiteY0" fmla="*/ 10583 h 5154083"/>
              <a:gd name="connsiteX1" fmla="*/ 4751917 w 4751917"/>
              <a:gd name="connsiteY1" fmla="*/ 0 h 5154083"/>
              <a:gd name="connsiteX2" fmla="*/ 4318000 w 4751917"/>
              <a:gd name="connsiteY2" fmla="*/ 5154083 h 5154083"/>
              <a:gd name="connsiteX3" fmla="*/ 0 w 4751917"/>
              <a:gd name="connsiteY3" fmla="*/ 5154083 h 5154083"/>
              <a:gd name="connsiteX4" fmla="*/ 0 w 4751917"/>
              <a:gd name="connsiteY4" fmla="*/ 10583 h 5154083"/>
              <a:gd name="connsiteX0" fmla="*/ 0 w 4984751"/>
              <a:gd name="connsiteY0" fmla="*/ 10583 h 5154083"/>
              <a:gd name="connsiteX1" fmla="*/ 4984751 w 4984751"/>
              <a:gd name="connsiteY1" fmla="*/ 0 h 5154083"/>
              <a:gd name="connsiteX2" fmla="*/ 4318000 w 4984751"/>
              <a:gd name="connsiteY2" fmla="*/ 5154083 h 5154083"/>
              <a:gd name="connsiteX3" fmla="*/ 0 w 4984751"/>
              <a:gd name="connsiteY3" fmla="*/ 5154083 h 5154083"/>
              <a:gd name="connsiteX4" fmla="*/ 0 w 4984751"/>
              <a:gd name="connsiteY4" fmla="*/ 10583 h 5154083"/>
              <a:gd name="connsiteX0" fmla="*/ 0 w 4984751"/>
              <a:gd name="connsiteY0" fmla="*/ 0 h 5143500"/>
              <a:gd name="connsiteX1" fmla="*/ 4984751 w 4984751"/>
              <a:gd name="connsiteY1" fmla="*/ 0 h 5143500"/>
              <a:gd name="connsiteX2" fmla="*/ 4318000 w 4984751"/>
              <a:gd name="connsiteY2" fmla="*/ 5143500 h 5143500"/>
              <a:gd name="connsiteX3" fmla="*/ 0 w 4984751"/>
              <a:gd name="connsiteY3" fmla="*/ 5143500 h 5143500"/>
              <a:gd name="connsiteX4" fmla="*/ 0 w 4984751"/>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751" h="5143500">
                <a:moveTo>
                  <a:pt x="0" y="0"/>
                </a:moveTo>
                <a:lnTo>
                  <a:pt x="4984751" y="0"/>
                </a:lnTo>
                <a:lnTo>
                  <a:pt x="4318000" y="5143500"/>
                </a:lnTo>
                <a:lnTo>
                  <a:pt x="0" y="5143500"/>
                </a:lnTo>
                <a:lnTo>
                  <a:pt x="0" y="0"/>
                </a:lnTo>
                <a:close/>
              </a:path>
            </a:pathLst>
          </a:custGeom>
          <a:solidFill>
            <a:srgbClr val="E2EEE3"/>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dirty="0"/>
          </a:p>
        </p:txBody>
      </p:sp>
      <p:sp>
        <p:nvSpPr>
          <p:cNvPr id="2" name="Title 1"/>
          <p:cNvSpPr>
            <a:spLocks noGrp="1"/>
          </p:cNvSpPr>
          <p:nvPr>
            <p:ph type="ctrTitle" idx="4294967295"/>
          </p:nvPr>
        </p:nvSpPr>
        <p:spPr>
          <a:xfrm>
            <a:off x="255523" y="3421209"/>
            <a:ext cx="5367338" cy="938212"/>
          </a:xfrm>
          <a:prstGeom prst="rect">
            <a:avLst/>
          </a:prstGeom>
        </p:spPr>
        <p:txBody>
          <a:bodyPr>
            <a:normAutofit/>
          </a:bodyPr>
          <a:lstStyle/>
          <a:p>
            <a:r>
              <a:rPr lang="en-US" sz="3200" b="1" dirty="0"/>
              <a:t>Q&amp;A Session </a:t>
            </a:r>
            <a:br>
              <a:rPr lang="en-US" sz="3200" b="1" dirty="0"/>
            </a:br>
            <a:r>
              <a:rPr lang="en-US" sz="2200" dirty="0"/>
              <a:t>April 22, 2020 </a:t>
            </a:r>
          </a:p>
        </p:txBody>
      </p:sp>
      <p:pic>
        <p:nvPicPr>
          <p:cNvPr id="11" name="Picture 10" descr="MERSlogotex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23" y="14111"/>
            <a:ext cx="4318066" cy="1515506"/>
          </a:xfrm>
          <a:prstGeom prst="rect">
            <a:avLst/>
          </a:prstGeom>
        </p:spPr>
      </p:pic>
      <p:pic>
        <p:nvPicPr>
          <p:cNvPr id="8" name="Picture 7" descr="base-pp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8" y="5837485"/>
            <a:ext cx="5967446" cy="1034627"/>
          </a:xfrm>
          <a:prstGeom prst="rect">
            <a:avLst/>
          </a:prstGeom>
        </p:spPr>
      </p:pic>
      <p:sp>
        <p:nvSpPr>
          <p:cNvPr id="13" name="Rectangle 12"/>
          <p:cNvSpPr/>
          <p:nvPr/>
        </p:nvSpPr>
        <p:spPr>
          <a:xfrm>
            <a:off x="5842068" y="-16933"/>
            <a:ext cx="1089094" cy="6908800"/>
          </a:xfrm>
          <a:custGeom>
            <a:avLst/>
            <a:gdLst>
              <a:gd name="connsiteX0" fmla="*/ 0 w 431800"/>
              <a:gd name="connsiteY0" fmla="*/ 0 h 5143500"/>
              <a:gd name="connsiteX1" fmla="*/ 431800 w 431800"/>
              <a:gd name="connsiteY1" fmla="*/ 0 h 5143500"/>
              <a:gd name="connsiteX2" fmla="*/ 431800 w 431800"/>
              <a:gd name="connsiteY2" fmla="*/ 5143500 h 5143500"/>
              <a:gd name="connsiteX3" fmla="*/ 0 w 431800"/>
              <a:gd name="connsiteY3" fmla="*/ 5143500 h 5143500"/>
              <a:gd name="connsiteX4" fmla="*/ 0 w 431800"/>
              <a:gd name="connsiteY4" fmla="*/ 0 h 5143500"/>
              <a:gd name="connsiteX0" fmla="*/ 596900 w 1028700"/>
              <a:gd name="connsiteY0" fmla="*/ 0 h 5181600"/>
              <a:gd name="connsiteX1" fmla="*/ 1028700 w 1028700"/>
              <a:gd name="connsiteY1" fmla="*/ 0 h 5181600"/>
              <a:gd name="connsiteX2" fmla="*/ 1028700 w 1028700"/>
              <a:gd name="connsiteY2" fmla="*/ 5143500 h 5181600"/>
              <a:gd name="connsiteX3" fmla="*/ 0 w 1028700"/>
              <a:gd name="connsiteY3" fmla="*/ 5181600 h 5181600"/>
              <a:gd name="connsiteX4" fmla="*/ 596900 w 1028700"/>
              <a:gd name="connsiteY4" fmla="*/ 0 h 5181600"/>
              <a:gd name="connsiteX0" fmla="*/ 596900 w 1028700"/>
              <a:gd name="connsiteY0" fmla="*/ 0 h 5181600"/>
              <a:gd name="connsiteX1" fmla="*/ 1028700 w 1028700"/>
              <a:gd name="connsiteY1" fmla="*/ 0 h 5181600"/>
              <a:gd name="connsiteX2" fmla="*/ 457200 w 1028700"/>
              <a:gd name="connsiteY2" fmla="*/ 5143500 h 5181600"/>
              <a:gd name="connsiteX3" fmla="*/ 0 w 1028700"/>
              <a:gd name="connsiteY3" fmla="*/ 5181600 h 5181600"/>
              <a:gd name="connsiteX4" fmla="*/ 596900 w 1028700"/>
              <a:gd name="connsiteY4" fmla="*/ 0 h 5181600"/>
              <a:gd name="connsiteX0" fmla="*/ 596900 w 1028700"/>
              <a:gd name="connsiteY0" fmla="*/ 0 h 5257800"/>
              <a:gd name="connsiteX1" fmla="*/ 1028700 w 1028700"/>
              <a:gd name="connsiteY1" fmla="*/ 0 h 5257800"/>
              <a:gd name="connsiteX2" fmla="*/ 342900 w 1028700"/>
              <a:gd name="connsiteY2" fmla="*/ 5257800 h 5257800"/>
              <a:gd name="connsiteX3" fmla="*/ 0 w 1028700"/>
              <a:gd name="connsiteY3" fmla="*/ 5181600 h 5257800"/>
              <a:gd name="connsiteX4" fmla="*/ 596900 w 1028700"/>
              <a:gd name="connsiteY4" fmla="*/ 0 h 5257800"/>
              <a:gd name="connsiteX0" fmla="*/ 596900 w 1028700"/>
              <a:gd name="connsiteY0" fmla="*/ 0 h 5181600"/>
              <a:gd name="connsiteX1" fmla="*/ 1028700 w 1028700"/>
              <a:gd name="connsiteY1" fmla="*/ 0 h 5181600"/>
              <a:gd name="connsiteX2" fmla="*/ 393700 w 1028700"/>
              <a:gd name="connsiteY2" fmla="*/ 5168900 h 5181600"/>
              <a:gd name="connsiteX3" fmla="*/ 0 w 1028700"/>
              <a:gd name="connsiteY3" fmla="*/ 5181600 h 5181600"/>
              <a:gd name="connsiteX4" fmla="*/ 596900 w 1028700"/>
              <a:gd name="connsiteY4" fmla="*/ 0 h 5181600"/>
              <a:gd name="connsiteX0" fmla="*/ 596900 w 1028700"/>
              <a:gd name="connsiteY0" fmla="*/ 0 h 5181600"/>
              <a:gd name="connsiteX1" fmla="*/ 1028700 w 1028700"/>
              <a:gd name="connsiteY1" fmla="*/ 0 h 5181600"/>
              <a:gd name="connsiteX2" fmla="*/ 393700 w 1028700"/>
              <a:gd name="connsiteY2" fmla="*/ 5168900 h 5181600"/>
              <a:gd name="connsiteX3" fmla="*/ 0 w 1028700"/>
              <a:gd name="connsiteY3" fmla="*/ 5181600 h 5181600"/>
              <a:gd name="connsiteX4" fmla="*/ 177800 w 1028700"/>
              <a:gd name="connsiteY4" fmla="*/ 2451100 h 5181600"/>
              <a:gd name="connsiteX5" fmla="*/ 596900 w 1028700"/>
              <a:gd name="connsiteY5" fmla="*/ 0 h 5181600"/>
              <a:gd name="connsiteX0" fmla="*/ 596900 w 1028700"/>
              <a:gd name="connsiteY0" fmla="*/ 0 h 5181600"/>
              <a:gd name="connsiteX1" fmla="*/ 1028700 w 1028700"/>
              <a:gd name="connsiteY1" fmla="*/ 0 h 5181600"/>
              <a:gd name="connsiteX2" fmla="*/ 393700 w 1028700"/>
              <a:gd name="connsiteY2" fmla="*/ 5168900 h 5181600"/>
              <a:gd name="connsiteX3" fmla="*/ 0 w 1028700"/>
              <a:gd name="connsiteY3" fmla="*/ 5181600 h 5181600"/>
              <a:gd name="connsiteX4" fmla="*/ 177800 w 1028700"/>
              <a:gd name="connsiteY4" fmla="*/ 2451100 h 5181600"/>
              <a:gd name="connsiteX5" fmla="*/ 596900 w 1028700"/>
              <a:gd name="connsiteY5" fmla="*/ 0 h 5181600"/>
              <a:gd name="connsiteX0" fmla="*/ 596900 w 1028700"/>
              <a:gd name="connsiteY0" fmla="*/ 0 h 5181600"/>
              <a:gd name="connsiteX1" fmla="*/ 1028700 w 1028700"/>
              <a:gd name="connsiteY1" fmla="*/ 0 h 5181600"/>
              <a:gd name="connsiteX2" fmla="*/ 533400 w 1028700"/>
              <a:gd name="connsiteY2" fmla="*/ 2501900 h 5181600"/>
              <a:gd name="connsiteX3" fmla="*/ 393700 w 1028700"/>
              <a:gd name="connsiteY3" fmla="*/ 5168900 h 5181600"/>
              <a:gd name="connsiteX4" fmla="*/ 0 w 1028700"/>
              <a:gd name="connsiteY4" fmla="*/ 5181600 h 5181600"/>
              <a:gd name="connsiteX5" fmla="*/ 177800 w 1028700"/>
              <a:gd name="connsiteY5" fmla="*/ 2451100 h 5181600"/>
              <a:gd name="connsiteX6" fmla="*/ 596900 w 1028700"/>
              <a:gd name="connsiteY6" fmla="*/ 0 h 5181600"/>
              <a:gd name="connsiteX0" fmla="*/ 596900 w 1028700"/>
              <a:gd name="connsiteY0" fmla="*/ 0 h 5181600"/>
              <a:gd name="connsiteX1" fmla="*/ 1028700 w 1028700"/>
              <a:gd name="connsiteY1" fmla="*/ 0 h 5181600"/>
              <a:gd name="connsiteX2" fmla="*/ 533400 w 1028700"/>
              <a:gd name="connsiteY2" fmla="*/ 2501900 h 5181600"/>
              <a:gd name="connsiteX3" fmla="*/ 393700 w 1028700"/>
              <a:gd name="connsiteY3" fmla="*/ 5168900 h 5181600"/>
              <a:gd name="connsiteX4" fmla="*/ 0 w 1028700"/>
              <a:gd name="connsiteY4" fmla="*/ 5181600 h 5181600"/>
              <a:gd name="connsiteX5" fmla="*/ 177800 w 1028700"/>
              <a:gd name="connsiteY5" fmla="*/ 2451100 h 5181600"/>
              <a:gd name="connsiteX6" fmla="*/ 596900 w 1028700"/>
              <a:gd name="connsiteY6" fmla="*/ 0 h 5181600"/>
              <a:gd name="connsiteX0" fmla="*/ 638862 w 1070662"/>
              <a:gd name="connsiteY0" fmla="*/ 0 h 5181607"/>
              <a:gd name="connsiteX1" fmla="*/ 1070662 w 1070662"/>
              <a:gd name="connsiteY1" fmla="*/ 0 h 5181607"/>
              <a:gd name="connsiteX2" fmla="*/ 575362 w 1070662"/>
              <a:gd name="connsiteY2" fmla="*/ 2501900 h 5181607"/>
              <a:gd name="connsiteX3" fmla="*/ 435662 w 1070662"/>
              <a:gd name="connsiteY3" fmla="*/ 5168900 h 5181607"/>
              <a:gd name="connsiteX4" fmla="*/ 41962 w 1070662"/>
              <a:gd name="connsiteY4" fmla="*/ 5181600 h 5181607"/>
              <a:gd name="connsiteX5" fmla="*/ 219762 w 1070662"/>
              <a:gd name="connsiteY5" fmla="*/ 2451100 h 5181607"/>
              <a:gd name="connsiteX6" fmla="*/ 638862 w 1070662"/>
              <a:gd name="connsiteY6" fmla="*/ 0 h 5181607"/>
              <a:gd name="connsiteX0" fmla="*/ 777715 w 1209515"/>
              <a:gd name="connsiteY0" fmla="*/ 0 h 5181685"/>
              <a:gd name="connsiteX1" fmla="*/ 1209515 w 1209515"/>
              <a:gd name="connsiteY1" fmla="*/ 0 h 5181685"/>
              <a:gd name="connsiteX2" fmla="*/ 714215 w 1209515"/>
              <a:gd name="connsiteY2" fmla="*/ 2501900 h 5181685"/>
              <a:gd name="connsiteX3" fmla="*/ 574515 w 1209515"/>
              <a:gd name="connsiteY3" fmla="*/ 5168900 h 5181685"/>
              <a:gd name="connsiteX4" fmla="*/ 180815 w 1209515"/>
              <a:gd name="connsiteY4" fmla="*/ 5181600 h 5181685"/>
              <a:gd name="connsiteX5" fmla="*/ 358615 w 1209515"/>
              <a:gd name="connsiteY5" fmla="*/ 2451100 h 5181685"/>
              <a:gd name="connsiteX6" fmla="*/ 777715 w 1209515"/>
              <a:gd name="connsiteY6" fmla="*/ 0 h 5181685"/>
              <a:gd name="connsiteX0" fmla="*/ 596900 w 1028700"/>
              <a:gd name="connsiteY0" fmla="*/ 0 h 5181600"/>
              <a:gd name="connsiteX1" fmla="*/ 1028700 w 1028700"/>
              <a:gd name="connsiteY1" fmla="*/ 0 h 5181600"/>
              <a:gd name="connsiteX2" fmla="*/ 533400 w 1028700"/>
              <a:gd name="connsiteY2" fmla="*/ 2501900 h 5181600"/>
              <a:gd name="connsiteX3" fmla="*/ 393700 w 1028700"/>
              <a:gd name="connsiteY3" fmla="*/ 5168900 h 5181600"/>
              <a:gd name="connsiteX4" fmla="*/ 0 w 1028700"/>
              <a:gd name="connsiteY4" fmla="*/ 5181600 h 5181600"/>
              <a:gd name="connsiteX5" fmla="*/ 177800 w 1028700"/>
              <a:gd name="connsiteY5" fmla="*/ 2451100 h 5181600"/>
              <a:gd name="connsiteX6" fmla="*/ 596900 w 1028700"/>
              <a:gd name="connsiteY6" fmla="*/ 0 h 5181600"/>
              <a:gd name="connsiteX0" fmla="*/ 596900 w 952500"/>
              <a:gd name="connsiteY0" fmla="*/ 0 h 5181600"/>
              <a:gd name="connsiteX1" fmla="*/ 952500 w 952500"/>
              <a:gd name="connsiteY1" fmla="*/ 25400 h 5181600"/>
              <a:gd name="connsiteX2" fmla="*/ 533400 w 952500"/>
              <a:gd name="connsiteY2" fmla="*/ 2501900 h 5181600"/>
              <a:gd name="connsiteX3" fmla="*/ 393700 w 952500"/>
              <a:gd name="connsiteY3" fmla="*/ 5168900 h 5181600"/>
              <a:gd name="connsiteX4" fmla="*/ 0 w 952500"/>
              <a:gd name="connsiteY4" fmla="*/ 5181600 h 5181600"/>
              <a:gd name="connsiteX5" fmla="*/ 177800 w 952500"/>
              <a:gd name="connsiteY5" fmla="*/ 2451100 h 5181600"/>
              <a:gd name="connsiteX6" fmla="*/ 596900 w 952500"/>
              <a:gd name="connsiteY6" fmla="*/ 0 h 5181600"/>
              <a:gd name="connsiteX0" fmla="*/ 596900 w 876300"/>
              <a:gd name="connsiteY0" fmla="*/ 25400 h 5207000"/>
              <a:gd name="connsiteX1" fmla="*/ 876300 w 876300"/>
              <a:gd name="connsiteY1" fmla="*/ 0 h 5207000"/>
              <a:gd name="connsiteX2" fmla="*/ 533400 w 876300"/>
              <a:gd name="connsiteY2" fmla="*/ 2527300 h 5207000"/>
              <a:gd name="connsiteX3" fmla="*/ 393700 w 876300"/>
              <a:gd name="connsiteY3" fmla="*/ 5194300 h 5207000"/>
              <a:gd name="connsiteX4" fmla="*/ 0 w 876300"/>
              <a:gd name="connsiteY4" fmla="*/ 5207000 h 5207000"/>
              <a:gd name="connsiteX5" fmla="*/ 177800 w 876300"/>
              <a:gd name="connsiteY5" fmla="*/ 2476500 h 5207000"/>
              <a:gd name="connsiteX6" fmla="*/ 596900 w 876300"/>
              <a:gd name="connsiteY6" fmla="*/ 25400 h 5207000"/>
              <a:gd name="connsiteX0" fmla="*/ 596900 w 876300"/>
              <a:gd name="connsiteY0" fmla="*/ 25400 h 5207000"/>
              <a:gd name="connsiteX1" fmla="*/ 876300 w 876300"/>
              <a:gd name="connsiteY1" fmla="*/ 0 h 5207000"/>
              <a:gd name="connsiteX2" fmla="*/ 533400 w 876300"/>
              <a:gd name="connsiteY2" fmla="*/ 2095500 h 5207000"/>
              <a:gd name="connsiteX3" fmla="*/ 393700 w 876300"/>
              <a:gd name="connsiteY3" fmla="*/ 5194300 h 5207000"/>
              <a:gd name="connsiteX4" fmla="*/ 0 w 876300"/>
              <a:gd name="connsiteY4" fmla="*/ 5207000 h 5207000"/>
              <a:gd name="connsiteX5" fmla="*/ 177800 w 876300"/>
              <a:gd name="connsiteY5" fmla="*/ 2476500 h 5207000"/>
              <a:gd name="connsiteX6" fmla="*/ 596900 w 876300"/>
              <a:gd name="connsiteY6" fmla="*/ 25400 h 5207000"/>
              <a:gd name="connsiteX0" fmla="*/ 596900 w 876300"/>
              <a:gd name="connsiteY0" fmla="*/ 25400 h 5207000"/>
              <a:gd name="connsiteX1" fmla="*/ 876300 w 876300"/>
              <a:gd name="connsiteY1" fmla="*/ 0 h 5207000"/>
              <a:gd name="connsiteX2" fmla="*/ 533400 w 876300"/>
              <a:gd name="connsiteY2" fmla="*/ 2095500 h 5207000"/>
              <a:gd name="connsiteX3" fmla="*/ 393700 w 876300"/>
              <a:gd name="connsiteY3" fmla="*/ 5194300 h 5207000"/>
              <a:gd name="connsiteX4" fmla="*/ 0 w 876300"/>
              <a:gd name="connsiteY4" fmla="*/ 5207000 h 5207000"/>
              <a:gd name="connsiteX5" fmla="*/ 177800 w 876300"/>
              <a:gd name="connsiteY5" fmla="*/ 2476500 h 5207000"/>
              <a:gd name="connsiteX6" fmla="*/ 596900 w 876300"/>
              <a:gd name="connsiteY6" fmla="*/ 25400 h 5207000"/>
              <a:gd name="connsiteX0" fmla="*/ 596900 w 889000"/>
              <a:gd name="connsiteY0" fmla="*/ 0 h 5181600"/>
              <a:gd name="connsiteX1" fmla="*/ 889000 w 889000"/>
              <a:gd name="connsiteY1" fmla="*/ 25400 h 5181600"/>
              <a:gd name="connsiteX2" fmla="*/ 533400 w 889000"/>
              <a:gd name="connsiteY2" fmla="*/ 2070100 h 5181600"/>
              <a:gd name="connsiteX3" fmla="*/ 393700 w 889000"/>
              <a:gd name="connsiteY3" fmla="*/ 5168900 h 5181600"/>
              <a:gd name="connsiteX4" fmla="*/ 0 w 889000"/>
              <a:gd name="connsiteY4" fmla="*/ 5181600 h 5181600"/>
              <a:gd name="connsiteX5" fmla="*/ 177800 w 889000"/>
              <a:gd name="connsiteY5" fmla="*/ 2451100 h 5181600"/>
              <a:gd name="connsiteX6" fmla="*/ 596900 w 889000"/>
              <a:gd name="connsiteY6" fmla="*/ 0 h 5181600"/>
              <a:gd name="connsiteX0" fmla="*/ 596900 w 850900"/>
              <a:gd name="connsiteY0" fmla="*/ 0 h 5181600"/>
              <a:gd name="connsiteX1" fmla="*/ 850900 w 850900"/>
              <a:gd name="connsiteY1" fmla="*/ 0 h 5181600"/>
              <a:gd name="connsiteX2" fmla="*/ 533400 w 850900"/>
              <a:gd name="connsiteY2" fmla="*/ 2070100 h 5181600"/>
              <a:gd name="connsiteX3" fmla="*/ 393700 w 850900"/>
              <a:gd name="connsiteY3" fmla="*/ 5168900 h 5181600"/>
              <a:gd name="connsiteX4" fmla="*/ 0 w 850900"/>
              <a:gd name="connsiteY4" fmla="*/ 5181600 h 5181600"/>
              <a:gd name="connsiteX5" fmla="*/ 177800 w 850900"/>
              <a:gd name="connsiteY5" fmla="*/ 2451100 h 5181600"/>
              <a:gd name="connsiteX6" fmla="*/ 596900 w 850900"/>
              <a:gd name="connsiteY6" fmla="*/ 0 h 5181600"/>
              <a:gd name="connsiteX0" fmla="*/ 596900 w 850900"/>
              <a:gd name="connsiteY0" fmla="*/ 0 h 5181600"/>
              <a:gd name="connsiteX1" fmla="*/ 850900 w 850900"/>
              <a:gd name="connsiteY1" fmla="*/ 0 h 5181600"/>
              <a:gd name="connsiteX2" fmla="*/ 533400 w 850900"/>
              <a:gd name="connsiteY2" fmla="*/ 2070100 h 5181600"/>
              <a:gd name="connsiteX3" fmla="*/ 393700 w 850900"/>
              <a:gd name="connsiteY3" fmla="*/ 5168900 h 5181600"/>
              <a:gd name="connsiteX4" fmla="*/ 0 w 850900"/>
              <a:gd name="connsiteY4" fmla="*/ 5181600 h 5181600"/>
              <a:gd name="connsiteX5" fmla="*/ 177800 w 850900"/>
              <a:gd name="connsiteY5" fmla="*/ 2451100 h 5181600"/>
              <a:gd name="connsiteX6" fmla="*/ 596900 w 850900"/>
              <a:gd name="connsiteY6" fmla="*/ 0 h 5181600"/>
              <a:gd name="connsiteX0" fmla="*/ 596900 w 850900"/>
              <a:gd name="connsiteY0" fmla="*/ 0 h 5181600"/>
              <a:gd name="connsiteX1" fmla="*/ 850900 w 850900"/>
              <a:gd name="connsiteY1" fmla="*/ 0 h 5181600"/>
              <a:gd name="connsiteX2" fmla="*/ 457200 w 850900"/>
              <a:gd name="connsiteY2" fmla="*/ 2540000 h 5181600"/>
              <a:gd name="connsiteX3" fmla="*/ 393700 w 850900"/>
              <a:gd name="connsiteY3" fmla="*/ 5168900 h 5181600"/>
              <a:gd name="connsiteX4" fmla="*/ 0 w 850900"/>
              <a:gd name="connsiteY4" fmla="*/ 5181600 h 5181600"/>
              <a:gd name="connsiteX5" fmla="*/ 177800 w 850900"/>
              <a:gd name="connsiteY5" fmla="*/ 2451100 h 5181600"/>
              <a:gd name="connsiteX6" fmla="*/ 596900 w 850900"/>
              <a:gd name="connsiteY6" fmla="*/ 0 h 5181600"/>
              <a:gd name="connsiteX0" fmla="*/ 596900 w 850900"/>
              <a:gd name="connsiteY0" fmla="*/ 0 h 5181600"/>
              <a:gd name="connsiteX1" fmla="*/ 850900 w 850900"/>
              <a:gd name="connsiteY1" fmla="*/ 0 h 5181600"/>
              <a:gd name="connsiteX2" fmla="*/ 393700 w 850900"/>
              <a:gd name="connsiteY2" fmla="*/ 5168900 h 5181600"/>
              <a:gd name="connsiteX3" fmla="*/ 0 w 850900"/>
              <a:gd name="connsiteY3" fmla="*/ 5181600 h 5181600"/>
              <a:gd name="connsiteX4" fmla="*/ 177800 w 850900"/>
              <a:gd name="connsiteY4" fmla="*/ 2451100 h 5181600"/>
              <a:gd name="connsiteX5" fmla="*/ 596900 w 850900"/>
              <a:gd name="connsiteY5" fmla="*/ 0 h 5181600"/>
              <a:gd name="connsiteX0" fmla="*/ 596900 w 850900"/>
              <a:gd name="connsiteY0" fmla="*/ 0 h 5194300"/>
              <a:gd name="connsiteX1" fmla="*/ 850900 w 850900"/>
              <a:gd name="connsiteY1" fmla="*/ 0 h 5194300"/>
              <a:gd name="connsiteX2" fmla="*/ 457200 w 850900"/>
              <a:gd name="connsiteY2" fmla="*/ 5194300 h 5194300"/>
              <a:gd name="connsiteX3" fmla="*/ 0 w 850900"/>
              <a:gd name="connsiteY3" fmla="*/ 5181600 h 5194300"/>
              <a:gd name="connsiteX4" fmla="*/ 177800 w 850900"/>
              <a:gd name="connsiteY4" fmla="*/ 2451100 h 5194300"/>
              <a:gd name="connsiteX5" fmla="*/ 596900 w 850900"/>
              <a:gd name="connsiteY5" fmla="*/ 0 h 5194300"/>
              <a:gd name="connsiteX0" fmla="*/ 596900 w 850900"/>
              <a:gd name="connsiteY0" fmla="*/ 0 h 5194300"/>
              <a:gd name="connsiteX1" fmla="*/ 850900 w 850900"/>
              <a:gd name="connsiteY1" fmla="*/ 0 h 5194300"/>
              <a:gd name="connsiteX2" fmla="*/ 457200 w 850900"/>
              <a:gd name="connsiteY2" fmla="*/ 5194300 h 5194300"/>
              <a:gd name="connsiteX3" fmla="*/ 0 w 850900"/>
              <a:gd name="connsiteY3" fmla="*/ 5181600 h 5194300"/>
              <a:gd name="connsiteX4" fmla="*/ 177800 w 850900"/>
              <a:gd name="connsiteY4" fmla="*/ 2451100 h 5194300"/>
              <a:gd name="connsiteX5" fmla="*/ 596900 w 850900"/>
              <a:gd name="connsiteY5" fmla="*/ 0 h 5194300"/>
              <a:gd name="connsiteX0" fmla="*/ 596900 w 850900"/>
              <a:gd name="connsiteY0" fmla="*/ 0 h 5194300"/>
              <a:gd name="connsiteX1" fmla="*/ 850900 w 850900"/>
              <a:gd name="connsiteY1" fmla="*/ 0 h 5194300"/>
              <a:gd name="connsiteX2" fmla="*/ 457200 w 850900"/>
              <a:gd name="connsiteY2" fmla="*/ 5194300 h 5194300"/>
              <a:gd name="connsiteX3" fmla="*/ 0 w 850900"/>
              <a:gd name="connsiteY3" fmla="*/ 5181600 h 5194300"/>
              <a:gd name="connsiteX4" fmla="*/ 596900 w 850900"/>
              <a:gd name="connsiteY4" fmla="*/ 0 h 5194300"/>
              <a:gd name="connsiteX0" fmla="*/ 596900 w 850900"/>
              <a:gd name="connsiteY0" fmla="*/ 0 h 5194300"/>
              <a:gd name="connsiteX1" fmla="*/ 850900 w 850900"/>
              <a:gd name="connsiteY1" fmla="*/ 0 h 5194300"/>
              <a:gd name="connsiteX2" fmla="*/ 457200 w 850900"/>
              <a:gd name="connsiteY2" fmla="*/ 5194300 h 5194300"/>
              <a:gd name="connsiteX3" fmla="*/ 0 w 850900"/>
              <a:gd name="connsiteY3" fmla="*/ 5181600 h 5194300"/>
              <a:gd name="connsiteX4" fmla="*/ 596900 w 850900"/>
              <a:gd name="connsiteY4" fmla="*/ 0 h 5194300"/>
              <a:gd name="connsiteX0" fmla="*/ 596900 w 850900"/>
              <a:gd name="connsiteY0" fmla="*/ 0 h 5181600"/>
              <a:gd name="connsiteX1" fmla="*/ 850900 w 850900"/>
              <a:gd name="connsiteY1" fmla="*/ 0 h 5181600"/>
              <a:gd name="connsiteX2" fmla="*/ 414867 w 850900"/>
              <a:gd name="connsiteY2" fmla="*/ 5177367 h 5181600"/>
              <a:gd name="connsiteX3" fmla="*/ 0 w 850900"/>
              <a:gd name="connsiteY3" fmla="*/ 5181600 h 5181600"/>
              <a:gd name="connsiteX4" fmla="*/ 596900 w 850900"/>
              <a:gd name="connsiteY4" fmla="*/ 0 h 5181600"/>
              <a:gd name="connsiteX0" fmla="*/ 596900 w 850900"/>
              <a:gd name="connsiteY0" fmla="*/ 0 h 5181600"/>
              <a:gd name="connsiteX1" fmla="*/ 850900 w 850900"/>
              <a:gd name="connsiteY1" fmla="*/ 0 h 5181600"/>
              <a:gd name="connsiteX2" fmla="*/ 414867 w 850900"/>
              <a:gd name="connsiteY2" fmla="*/ 5177367 h 5181600"/>
              <a:gd name="connsiteX3" fmla="*/ 0 w 850900"/>
              <a:gd name="connsiteY3" fmla="*/ 5181600 h 5181600"/>
              <a:gd name="connsiteX4" fmla="*/ 596900 w 850900"/>
              <a:gd name="connsiteY4" fmla="*/ 0 h 5181600"/>
              <a:gd name="connsiteX0" fmla="*/ 596900 w 850900"/>
              <a:gd name="connsiteY0" fmla="*/ 0 h 5181600"/>
              <a:gd name="connsiteX1" fmla="*/ 850900 w 850900"/>
              <a:gd name="connsiteY1" fmla="*/ 0 h 5181600"/>
              <a:gd name="connsiteX2" fmla="*/ 414867 w 850900"/>
              <a:gd name="connsiteY2" fmla="*/ 5177367 h 5181600"/>
              <a:gd name="connsiteX3" fmla="*/ 0 w 850900"/>
              <a:gd name="connsiteY3" fmla="*/ 5181600 h 5181600"/>
              <a:gd name="connsiteX4" fmla="*/ 596900 w 850900"/>
              <a:gd name="connsiteY4" fmla="*/ 0 h 5181600"/>
              <a:gd name="connsiteX0" fmla="*/ 596900 w 850900"/>
              <a:gd name="connsiteY0" fmla="*/ 0 h 5181600"/>
              <a:gd name="connsiteX1" fmla="*/ 850900 w 850900"/>
              <a:gd name="connsiteY1" fmla="*/ 0 h 5181600"/>
              <a:gd name="connsiteX2" fmla="*/ 414867 w 850900"/>
              <a:gd name="connsiteY2" fmla="*/ 5177367 h 5181600"/>
              <a:gd name="connsiteX3" fmla="*/ 0 w 850900"/>
              <a:gd name="connsiteY3" fmla="*/ 5181600 h 5181600"/>
              <a:gd name="connsiteX4" fmla="*/ 596900 w 850900"/>
              <a:gd name="connsiteY4" fmla="*/ 0 h 5181600"/>
              <a:gd name="connsiteX0" fmla="*/ 596900 w 850900"/>
              <a:gd name="connsiteY0" fmla="*/ 0 h 5181600"/>
              <a:gd name="connsiteX1" fmla="*/ 850900 w 850900"/>
              <a:gd name="connsiteY1" fmla="*/ 0 h 5181600"/>
              <a:gd name="connsiteX2" fmla="*/ 414867 w 850900"/>
              <a:gd name="connsiteY2" fmla="*/ 5177367 h 5181600"/>
              <a:gd name="connsiteX3" fmla="*/ 0 w 850900"/>
              <a:gd name="connsiteY3" fmla="*/ 5181600 h 5181600"/>
              <a:gd name="connsiteX4" fmla="*/ 596900 w 850900"/>
              <a:gd name="connsiteY4" fmla="*/ 0 h 5181600"/>
              <a:gd name="connsiteX0" fmla="*/ 596900 w 850900"/>
              <a:gd name="connsiteY0" fmla="*/ 0 h 5181600"/>
              <a:gd name="connsiteX1" fmla="*/ 850900 w 850900"/>
              <a:gd name="connsiteY1" fmla="*/ 0 h 5181600"/>
              <a:gd name="connsiteX2" fmla="*/ 414867 w 850900"/>
              <a:gd name="connsiteY2" fmla="*/ 5177367 h 5181600"/>
              <a:gd name="connsiteX3" fmla="*/ 0 w 850900"/>
              <a:gd name="connsiteY3" fmla="*/ 5181600 h 5181600"/>
              <a:gd name="connsiteX4" fmla="*/ 596900 w 850900"/>
              <a:gd name="connsiteY4" fmla="*/ 0 h 5181600"/>
              <a:gd name="connsiteX0" fmla="*/ 596900 w 817033"/>
              <a:gd name="connsiteY0" fmla="*/ 0 h 5181600"/>
              <a:gd name="connsiteX1" fmla="*/ 817033 w 817033"/>
              <a:gd name="connsiteY1" fmla="*/ 8466 h 5181600"/>
              <a:gd name="connsiteX2" fmla="*/ 414867 w 817033"/>
              <a:gd name="connsiteY2" fmla="*/ 5177367 h 5181600"/>
              <a:gd name="connsiteX3" fmla="*/ 0 w 817033"/>
              <a:gd name="connsiteY3" fmla="*/ 5181600 h 5181600"/>
              <a:gd name="connsiteX4" fmla="*/ 596900 w 817033"/>
              <a:gd name="connsiteY4" fmla="*/ 0 h 518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033" h="5181600">
                <a:moveTo>
                  <a:pt x="596900" y="0"/>
                </a:moveTo>
                <a:lnTo>
                  <a:pt x="817033" y="8466"/>
                </a:lnTo>
                <a:cubicBezTo>
                  <a:pt x="647700" y="742949"/>
                  <a:pt x="328084" y="2874433"/>
                  <a:pt x="414867" y="5177367"/>
                </a:cubicBezTo>
                <a:lnTo>
                  <a:pt x="0" y="5181600"/>
                </a:lnTo>
                <a:cubicBezTo>
                  <a:pt x="10583" y="3807883"/>
                  <a:pt x="455083" y="863600"/>
                  <a:pt x="596900" y="0"/>
                </a:cubicBezTo>
                <a:close/>
              </a:path>
            </a:pathLst>
          </a:custGeom>
          <a:solidFill>
            <a:srgbClr val="7D8C7D"/>
          </a:soli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r>
              <a:rPr lang="en-US" dirty="0"/>
              <a:t> </a:t>
            </a:r>
          </a:p>
        </p:txBody>
      </p:sp>
      <p:sp>
        <p:nvSpPr>
          <p:cNvPr id="9" name="Title 1">
            <a:extLst>
              <a:ext uri="{FF2B5EF4-FFF2-40B4-BE49-F238E27FC236}">
                <a16:creationId xmlns:a16="http://schemas.microsoft.com/office/drawing/2014/main" id="{CCC12F83-D6A6-41F8-9763-46489991BC2B}"/>
              </a:ext>
            </a:extLst>
          </p:cNvPr>
          <p:cNvSpPr txBox="1">
            <a:spLocks/>
          </p:cNvSpPr>
          <p:nvPr/>
        </p:nvSpPr>
        <p:spPr>
          <a:xfrm>
            <a:off x="238159" y="1687538"/>
            <a:ext cx="6901793" cy="1150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COVID-19: How to apply the </a:t>
            </a:r>
          </a:p>
          <a:p>
            <a:r>
              <a:rPr lang="en-US" sz="2800" b="1" dirty="0"/>
              <a:t>Minimum Economic Recovery Standards </a:t>
            </a:r>
          </a:p>
          <a:p>
            <a:r>
              <a:rPr lang="en-US" sz="2800" b="1" dirty="0"/>
              <a:t>to the new context</a:t>
            </a:r>
            <a:endParaRPr lang="en-US" sz="2800" dirty="0"/>
          </a:p>
        </p:txBody>
      </p:sp>
    </p:spTree>
    <p:extLst>
      <p:ext uri="{BB962C8B-B14F-4D97-AF65-F5344CB8AC3E}">
        <p14:creationId xmlns:p14="http://schemas.microsoft.com/office/powerpoint/2010/main" val="332316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D0263-3484-4F6D-B0DD-C45391D72769}"/>
              </a:ext>
            </a:extLst>
          </p:cNvPr>
          <p:cNvSpPr>
            <a:spLocks noGrp="1"/>
          </p:cNvSpPr>
          <p:nvPr>
            <p:ph type="body" idx="14"/>
          </p:nvPr>
        </p:nvSpPr>
        <p:spPr>
          <a:xfrm>
            <a:off x="8350274" y="4180254"/>
            <a:ext cx="3552193" cy="357813"/>
          </a:xfrm>
        </p:spPr>
        <p:txBody>
          <a:bodyPr/>
          <a:lstStyle/>
          <a:p>
            <a:r>
              <a:rPr lang="en-US" dirty="0"/>
              <a:t>May 7 | 9:30 – 10:30 am EDT</a:t>
            </a:r>
          </a:p>
        </p:txBody>
      </p:sp>
      <p:sp>
        <p:nvSpPr>
          <p:cNvPr id="3" name="Title 2">
            <a:extLst>
              <a:ext uri="{FF2B5EF4-FFF2-40B4-BE49-F238E27FC236}">
                <a16:creationId xmlns:a16="http://schemas.microsoft.com/office/drawing/2014/main" id="{8262C69E-E80B-4071-AE06-D93C88343D85}"/>
              </a:ext>
            </a:extLst>
          </p:cNvPr>
          <p:cNvSpPr>
            <a:spLocks noGrp="1"/>
          </p:cNvSpPr>
          <p:nvPr>
            <p:ph type="title"/>
          </p:nvPr>
        </p:nvSpPr>
        <p:spPr>
          <a:xfrm>
            <a:off x="1690664" y="1332856"/>
            <a:ext cx="7774584" cy="512064"/>
          </a:xfrm>
        </p:spPr>
        <p:txBody>
          <a:bodyPr/>
          <a:lstStyle/>
          <a:p>
            <a:r>
              <a:rPr lang="en-US" dirty="0"/>
              <a:t>Additional COVID-19 Resources</a:t>
            </a:r>
          </a:p>
        </p:txBody>
      </p:sp>
      <p:sp>
        <p:nvSpPr>
          <p:cNvPr id="4" name="Text Placeholder 3">
            <a:extLst>
              <a:ext uri="{FF2B5EF4-FFF2-40B4-BE49-F238E27FC236}">
                <a16:creationId xmlns:a16="http://schemas.microsoft.com/office/drawing/2014/main" id="{45BB77A1-06B9-4CB7-B018-0D23691EE8BE}"/>
              </a:ext>
            </a:extLst>
          </p:cNvPr>
          <p:cNvSpPr>
            <a:spLocks noGrp="1"/>
          </p:cNvSpPr>
          <p:nvPr>
            <p:ph type="body" sz="quarter" idx="15"/>
          </p:nvPr>
        </p:nvSpPr>
        <p:spPr/>
        <p:txBody>
          <a:bodyPr/>
          <a:lstStyle/>
          <a:p>
            <a:r>
              <a:rPr lang="en-US" dirty="0"/>
              <a:t>SEEP Announcements</a:t>
            </a:r>
          </a:p>
        </p:txBody>
      </p:sp>
      <p:sp>
        <p:nvSpPr>
          <p:cNvPr id="5" name="Slide Number Placeholder 4">
            <a:extLst>
              <a:ext uri="{FF2B5EF4-FFF2-40B4-BE49-F238E27FC236}">
                <a16:creationId xmlns:a16="http://schemas.microsoft.com/office/drawing/2014/main" id="{B5D3CEF0-C652-4BA2-83EA-B399E0679452}"/>
              </a:ext>
            </a:extLst>
          </p:cNvPr>
          <p:cNvSpPr>
            <a:spLocks noGrp="1"/>
          </p:cNvSpPr>
          <p:nvPr>
            <p:ph type="sldNum" sz="quarter" idx="4"/>
          </p:nvPr>
        </p:nvSpPr>
        <p:spPr/>
        <p:txBody>
          <a:bodyPr/>
          <a:lstStyle/>
          <a:p>
            <a:fld id="{AF88E988-FB04-AB4E-BE5A-59F242AF7F7A}" type="slidenum">
              <a:rPr lang="en-US" smtClean="0"/>
              <a:pPr/>
              <a:t>10</a:t>
            </a:fld>
            <a:endParaRPr lang="en-US" dirty="0"/>
          </a:p>
        </p:txBody>
      </p:sp>
      <p:sp>
        <p:nvSpPr>
          <p:cNvPr id="6" name="Title 2">
            <a:extLst>
              <a:ext uri="{FF2B5EF4-FFF2-40B4-BE49-F238E27FC236}">
                <a16:creationId xmlns:a16="http://schemas.microsoft.com/office/drawing/2014/main" id="{264DF00E-3A19-4EA0-A466-3C8E89FF1C5E}"/>
              </a:ext>
            </a:extLst>
          </p:cNvPr>
          <p:cNvSpPr txBox="1">
            <a:spLocks/>
          </p:cNvSpPr>
          <p:nvPr/>
        </p:nvSpPr>
        <p:spPr>
          <a:xfrm>
            <a:off x="7919207" y="2527432"/>
            <a:ext cx="3983260" cy="512064"/>
          </a:xfrm>
          <a:prstGeom prst="rect">
            <a:avLst/>
          </a:prstGeom>
        </p:spPr>
        <p:txBody>
          <a:bodyPr anchor="t">
            <a:noAutofit/>
          </a:bodyPr>
          <a:lstStyle>
            <a:lvl1pPr algn="l" defTabSz="609493" rtl="0" eaLnBrk="1" latinLnBrk="0" hangingPunct="1">
              <a:spcBef>
                <a:spcPct val="0"/>
              </a:spcBef>
              <a:buNone/>
              <a:defRPr sz="2400" b="1" kern="1200" baseline="0">
                <a:solidFill>
                  <a:srgbClr val="008000"/>
                </a:solidFill>
                <a:latin typeface="+mj-lt"/>
                <a:ea typeface="+mj-ea"/>
                <a:cs typeface="+mj-cs"/>
              </a:defRPr>
            </a:lvl1pPr>
          </a:lstStyle>
          <a:p>
            <a:pPr algn="ctr"/>
            <a:r>
              <a:rPr lang="en-US" i="1" dirty="0"/>
              <a:t>Upcoming Webinar</a:t>
            </a:r>
          </a:p>
          <a:p>
            <a:pPr algn="ctr"/>
            <a:r>
              <a:rPr lang="en-US" b="0" dirty="0"/>
              <a:t>How to Address and Prevent Sexual Harassment in the World of Work</a:t>
            </a:r>
          </a:p>
        </p:txBody>
      </p:sp>
      <p:pic>
        <p:nvPicPr>
          <p:cNvPr id="8" name="Picture 7" descr="A screenshot of a social media post&#10;&#10;Description automatically generated">
            <a:extLst>
              <a:ext uri="{FF2B5EF4-FFF2-40B4-BE49-F238E27FC236}">
                <a16:creationId xmlns:a16="http://schemas.microsoft.com/office/drawing/2014/main" id="{DCCF4440-9BDF-46F3-B729-CC7B3F6CE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804" y="1844920"/>
            <a:ext cx="3300051" cy="427065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7CD5076-C867-4166-B827-017926570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664" y="1844920"/>
            <a:ext cx="3136701" cy="4435126"/>
          </a:xfrm>
          <a:prstGeom prst="rect">
            <a:avLst/>
          </a:prstGeom>
        </p:spPr>
      </p:pic>
    </p:spTree>
    <p:extLst>
      <p:ext uri="{BB962C8B-B14F-4D97-AF65-F5344CB8AC3E}">
        <p14:creationId xmlns:p14="http://schemas.microsoft.com/office/powerpoint/2010/main" val="371580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8249CA-E51A-436D-8CA3-E2D094FF11F2}"/>
              </a:ext>
            </a:extLst>
          </p:cNvPr>
          <p:cNvSpPr>
            <a:spLocks noGrp="1"/>
          </p:cNvSpPr>
          <p:nvPr>
            <p:ph type="body" sz="quarter" idx="15"/>
          </p:nvPr>
        </p:nvSpPr>
        <p:spPr/>
        <p:txBody>
          <a:bodyPr/>
          <a:lstStyle/>
          <a:p>
            <a:r>
              <a:rPr lang="en-US" dirty="0"/>
              <a:t>Speakers</a:t>
            </a:r>
          </a:p>
        </p:txBody>
      </p:sp>
      <p:sp>
        <p:nvSpPr>
          <p:cNvPr id="5" name="Slide Number Placeholder 4">
            <a:extLst>
              <a:ext uri="{FF2B5EF4-FFF2-40B4-BE49-F238E27FC236}">
                <a16:creationId xmlns:a16="http://schemas.microsoft.com/office/drawing/2014/main" id="{A13EADD6-F076-42CA-AAF0-9E2857528184}"/>
              </a:ext>
            </a:extLst>
          </p:cNvPr>
          <p:cNvSpPr>
            <a:spLocks noGrp="1"/>
          </p:cNvSpPr>
          <p:nvPr>
            <p:ph type="sldNum" sz="quarter" idx="4"/>
          </p:nvPr>
        </p:nvSpPr>
        <p:spPr/>
        <p:txBody>
          <a:bodyPr/>
          <a:lstStyle/>
          <a:p>
            <a:fld id="{AF88E988-FB04-AB4E-BE5A-59F242AF7F7A}" type="slidenum">
              <a:rPr lang="en-US" smtClean="0"/>
              <a:pPr/>
              <a:t>2</a:t>
            </a:fld>
            <a:endParaRPr lang="en-US" dirty="0"/>
          </a:p>
        </p:txBody>
      </p:sp>
      <p:sp>
        <p:nvSpPr>
          <p:cNvPr id="6" name="TextBox 5">
            <a:extLst>
              <a:ext uri="{FF2B5EF4-FFF2-40B4-BE49-F238E27FC236}">
                <a16:creationId xmlns:a16="http://schemas.microsoft.com/office/drawing/2014/main" id="{92339734-83FB-4F69-9AF3-C9981D139532}"/>
              </a:ext>
            </a:extLst>
          </p:cNvPr>
          <p:cNvSpPr txBox="1"/>
          <p:nvPr/>
        </p:nvSpPr>
        <p:spPr>
          <a:xfrm>
            <a:off x="441013" y="4306668"/>
            <a:ext cx="2822304" cy="1046440"/>
          </a:xfrm>
          <a:prstGeom prst="rect">
            <a:avLst/>
          </a:prstGeom>
        </p:spPr>
        <p:txBody>
          <a:bodyPr wrap="square" rtlCol="0">
            <a:spAutoFit/>
          </a:bodyPr>
          <a:lstStyle/>
          <a:p>
            <a:pPr algn="ctr"/>
            <a:r>
              <a:rPr lang="en-US" b="1" dirty="0">
                <a:latin typeface="Arial" charset="0"/>
                <a:ea typeface="Arial" charset="0"/>
                <a:cs typeface="Arial" charset="0"/>
              </a:rPr>
              <a:t>Karri Byrne</a:t>
            </a:r>
          </a:p>
          <a:p>
            <a:pPr algn="ctr"/>
            <a:r>
              <a:rPr lang="en-US" sz="1400" i="1" dirty="0">
                <a:latin typeface="Arial" charset="0"/>
                <a:ea typeface="Arial" charset="0"/>
                <a:cs typeface="Arial" charset="0"/>
              </a:rPr>
              <a:t>Senior Market Systems Advisor</a:t>
            </a:r>
          </a:p>
          <a:p>
            <a:pPr algn="ctr"/>
            <a:r>
              <a:rPr lang="en-US" sz="1400" dirty="0">
                <a:latin typeface="Arial" charset="0"/>
                <a:ea typeface="Arial" charset="0"/>
                <a:cs typeface="Arial" charset="0"/>
              </a:rPr>
              <a:t>MERS Focal Point Facilitator</a:t>
            </a:r>
          </a:p>
          <a:p>
            <a:pPr algn="ctr"/>
            <a:endParaRPr lang="en-US" sz="1600" dirty="0">
              <a:latin typeface="Arial" charset="0"/>
              <a:ea typeface="Arial" charset="0"/>
              <a:cs typeface="Arial" charset="0"/>
            </a:endParaRPr>
          </a:p>
        </p:txBody>
      </p:sp>
      <p:sp>
        <p:nvSpPr>
          <p:cNvPr id="7" name="TextBox 6">
            <a:extLst>
              <a:ext uri="{FF2B5EF4-FFF2-40B4-BE49-F238E27FC236}">
                <a16:creationId xmlns:a16="http://schemas.microsoft.com/office/drawing/2014/main" id="{83526693-12D1-4110-BB79-45F9A3A335AA}"/>
              </a:ext>
            </a:extLst>
          </p:cNvPr>
          <p:cNvSpPr txBox="1"/>
          <p:nvPr/>
        </p:nvSpPr>
        <p:spPr>
          <a:xfrm>
            <a:off x="6064161" y="4271431"/>
            <a:ext cx="3205674" cy="1015663"/>
          </a:xfrm>
          <a:prstGeom prst="rect">
            <a:avLst/>
          </a:prstGeom>
        </p:spPr>
        <p:txBody>
          <a:bodyPr wrap="square" rtlCol="0">
            <a:spAutoFit/>
          </a:bodyPr>
          <a:lstStyle/>
          <a:p>
            <a:pPr algn="ctr"/>
            <a:r>
              <a:rPr lang="en-US" b="1" dirty="0">
                <a:latin typeface="Arial" charset="0"/>
                <a:ea typeface="Arial" charset="0"/>
                <a:cs typeface="Arial" charset="0"/>
              </a:rPr>
              <a:t>Katie Whitehouse</a:t>
            </a:r>
          </a:p>
          <a:p>
            <a:pPr algn="ctr"/>
            <a:r>
              <a:rPr lang="en-US" sz="1400" i="1" dirty="0">
                <a:latin typeface="Arial" charset="0"/>
                <a:ea typeface="Arial" charset="0"/>
                <a:cs typeface="Arial" charset="0"/>
              </a:rPr>
              <a:t>Market &amp; Social </a:t>
            </a:r>
          </a:p>
          <a:p>
            <a:pPr algn="ctr"/>
            <a:r>
              <a:rPr lang="en-US" sz="1400" i="1" dirty="0">
                <a:latin typeface="Arial" charset="0"/>
                <a:ea typeface="Arial" charset="0"/>
                <a:cs typeface="Arial" charset="0"/>
              </a:rPr>
              <a:t>Innovation Consultant</a:t>
            </a:r>
          </a:p>
          <a:p>
            <a:pPr algn="ctr"/>
            <a:r>
              <a:rPr lang="en-US" sz="1400" dirty="0">
                <a:latin typeface="Arial" charset="0"/>
                <a:ea typeface="Arial" charset="0"/>
                <a:cs typeface="Arial" charset="0"/>
              </a:rPr>
              <a:t>MERS Focal Point Facilitator</a:t>
            </a:r>
          </a:p>
        </p:txBody>
      </p:sp>
      <p:sp>
        <p:nvSpPr>
          <p:cNvPr id="8" name="TextBox 7">
            <a:extLst>
              <a:ext uri="{FF2B5EF4-FFF2-40B4-BE49-F238E27FC236}">
                <a16:creationId xmlns:a16="http://schemas.microsoft.com/office/drawing/2014/main" id="{62E4D145-80BF-46E7-85D5-BA0BC14C4974}"/>
              </a:ext>
            </a:extLst>
          </p:cNvPr>
          <p:cNvSpPr txBox="1"/>
          <p:nvPr/>
        </p:nvSpPr>
        <p:spPr>
          <a:xfrm>
            <a:off x="3388073" y="4278112"/>
            <a:ext cx="2676088" cy="800219"/>
          </a:xfrm>
          <a:prstGeom prst="rect">
            <a:avLst/>
          </a:prstGeom>
        </p:spPr>
        <p:txBody>
          <a:bodyPr wrap="square" rtlCol="0">
            <a:spAutoFit/>
          </a:bodyPr>
          <a:lstStyle/>
          <a:p>
            <a:pPr algn="ctr"/>
            <a:r>
              <a:rPr lang="en-US" b="1" dirty="0">
                <a:latin typeface="Arial" charset="0"/>
                <a:ea typeface="Arial" charset="0"/>
                <a:cs typeface="Arial" charset="0"/>
              </a:rPr>
              <a:t>Sarah Ward</a:t>
            </a:r>
          </a:p>
          <a:p>
            <a:pPr algn="ctr"/>
            <a:r>
              <a:rPr lang="en-US" sz="1400" i="1" dirty="0">
                <a:latin typeface="Arial" charset="0"/>
                <a:ea typeface="Arial" charset="0"/>
                <a:cs typeface="Arial" charset="0"/>
              </a:rPr>
              <a:t>Senior Independent Consultant</a:t>
            </a:r>
          </a:p>
          <a:p>
            <a:pPr algn="ctr"/>
            <a:r>
              <a:rPr lang="en-US" sz="1400" dirty="0">
                <a:latin typeface="Arial" charset="0"/>
                <a:ea typeface="Arial" charset="0"/>
                <a:cs typeface="Arial" charset="0"/>
              </a:rPr>
              <a:t>MERS Focal Point Facilitator</a:t>
            </a:r>
          </a:p>
        </p:txBody>
      </p:sp>
      <p:pic>
        <p:nvPicPr>
          <p:cNvPr id="9" name="Picture 8">
            <a:extLst>
              <a:ext uri="{FF2B5EF4-FFF2-40B4-BE49-F238E27FC236}">
                <a16:creationId xmlns:a16="http://schemas.microsoft.com/office/drawing/2014/main" id="{11CD2176-7583-4261-8A60-DC8A39CAD3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5227" y="2320607"/>
            <a:ext cx="1764295" cy="1761633"/>
          </a:xfrm>
          <a:prstGeom prst="rect">
            <a:avLst/>
          </a:prstGeom>
        </p:spPr>
      </p:pic>
      <p:pic>
        <p:nvPicPr>
          <p:cNvPr id="10" name="Picture 9">
            <a:extLst>
              <a:ext uri="{FF2B5EF4-FFF2-40B4-BE49-F238E27FC236}">
                <a16:creationId xmlns:a16="http://schemas.microsoft.com/office/drawing/2014/main" id="{4A764622-3025-4D30-987A-BCB461E318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1829" y="2320607"/>
            <a:ext cx="1763518" cy="1763518"/>
          </a:xfrm>
          <a:prstGeom prst="rect">
            <a:avLst/>
          </a:prstGeom>
        </p:spPr>
      </p:pic>
      <p:pic>
        <p:nvPicPr>
          <p:cNvPr id="11" name="Picture 10">
            <a:extLst>
              <a:ext uri="{FF2B5EF4-FFF2-40B4-BE49-F238E27FC236}">
                <a16:creationId xmlns:a16="http://schemas.microsoft.com/office/drawing/2014/main" id="{E5A68431-93EF-4C9A-B5F4-8A1C18BF20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1565" y="2316085"/>
            <a:ext cx="1762293" cy="1763518"/>
          </a:xfrm>
          <a:prstGeom prst="rect">
            <a:avLst/>
          </a:prstGeom>
        </p:spPr>
      </p:pic>
      <p:pic>
        <p:nvPicPr>
          <p:cNvPr id="12" name="Picture 11">
            <a:extLst>
              <a:ext uri="{FF2B5EF4-FFF2-40B4-BE49-F238E27FC236}">
                <a16:creationId xmlns:a16="http://schemas.microsoft.com/office/drawing/2014/main" id="{CBC123EB-C14B-449B-A97A-D282939ED2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86048" y="2316085"/>
            <a:ext cx="1763518" cy="1763518"/>
          </a:xfrm>
          <a:prstGeom prst="rect">
            <a:avLst/>
          </a:prstGeom>
        </p:spPr>
      </p:pic>
      <p:sp>
        <p:nvSpPr>
          <p:cNvPr id="13" name="TextBox 12">
            <a:extLst>
              <a:ext uri="{FF2B5EF4-FFF2-40B4-BE49-F238E27FC236}">
                <a16:creationId xmlns:a16="http://schemas.microsoft.com/office/drawing/2014/main" id="{96B870F2-A521-4836-8311-7F2ED404AEAF}"/>
              </a:ext>
            </a:extLst>
          </p:cNvPr>
          <p:cNvSpPr txBox="1"/>
          <p:nvPr/>
        </p:nvSpPr>
        <p:spPr>
          <a:xfrm>
            <a:off x="9141261" y="4272839"/>
            <a:ext cx="2453092" cy="800219"/>
          </a:xfrm>
          <a:prstGeom prst="rect">
            <a:avLst/>
          </a:prstGeom>
        </p:spPr>
        <p:txBody>
          <a:bodyPr wrap="square" rtlCol="0">
            <a:spAutoFit/>
          </a:bodyPr>
          <a:lstStyle/>
          <a:p>
            <a:pPr algn="ctr"/>
            <a:r>
              <a:rPr lang="en-US" b="1" dirty="0">
                <a:latin typeface="Arial" charset="0"/>
                <a:ea typeface="Arial" charset="0"/>
                <a:cs typeface="Arial" charset="0"/>
              </a:rPr>
              <a:t>Sonya Salanti</a:t>
            </a:r>
          </a:p>
          <a:p>
            <a:pPr algn="ctr"/>
            <a:r>
              <a:rPr lang="en-US" sz="1400" i="1" dirty="0">
                <a:latin typeface="Arial" charset="0"/>
                <a:ea typeface="Arial" charset="0"/>
                <a:cs typeface="Arial" charset="0"/>
              </a:rPr>
              <a:t>Senior Program Manager</a:t>
            </a:r>
          </a:p>
          <a:p>
            <a:pPr algn="ctr"/>
            <a:r>
              <a:rPr lang="en-US" sz="1400" dirty="0">
                <a:latin typeface="Arial" charset="0"/>
                <a:ea typeface="Arial" charset="0"/>
                <a:cs typeface="Arial" charset="0"/>
              </a:rPr>
              <a:t>The SEEP Network</a:t>
            </a:r>
          </a:p>
        </p:txBody>
      </p:sp>
    </p:spTree>
    <p:extLst>
      <p:ext uri="{BB962C8B-B14F-4D97-AF65-F5344CB8AC3E}">
        <p14:creationId xmlns:p14="http://schemas.microsoft.com/office/powerpoint/2010/main" val="318858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449B9A-12D8-423F-941F-09C762C64460}"/>
              </a:ext>
            </a:extLst>
          </p:cNvPr>
          <p:cNvSpPr>
            <a:spLocks noGrp="1"/>
          </p:cNvSpPr>
          <p:nvPr>
            <p:ph type="title"/>
          </p:nvPr>
        </p:nvSpPr>
        <p:spPr>
          <a:xfrm>
            <a:off x="609600" y="724286"/>
            <a:ext cx="7774584" cy="619127"/>
          </a:xfrm>
        </p:spPr>
        <p:txBody>
          <a:bodyPr anchor="t">
            <a:normAutofit/>
          </a:bodyPr>
          <a:lstStyle/>
          <a:p>
            <a:r>
              <a:rPr lang="en-US" dirty="0"/>
              <a:t>Today’s Session</a:t>
            </a:r>
          </a:p>
        </p:txBody>
      </p:sp>
      <p:sp>
        <p:nvSpPr>
          <p:cNvPr id="3" name="Text Placeholder 2">
            <a:extLst>
              <a:ext uri="{FF2B5EF4-FFF2-40B4-BE49-F238E27FC236}">
                <a16:creationId xmlns:a16="http://schemas.microsoft.com/office/drawing/2014/main" id="{DCD51EB6-F02D-498C-A965-73FEE8D95BFE}"/>
              </a:ext>
            </a:extLst>
          </p:cNvPr>
          <p:cNvSpPr>
            <a:spLocks noGrp="1"/>
          </p:cNvSpPr>
          <p:nvPr>
            <p:ph type="body" idx="1"/>
          </p:nvPr>
        </p:nvSpPr>
        <p:spPr>
          <a:xfrm>
            <a:off x="372602" y="3650560"/>
            <a:ext cx="5244547" cy="2483154"/>
          </a:xfrm>
        </p:spPr>
        <p:txBody>
          <a:bodyPr anchor="t">
            <a:normAutofit/>
          </a:bodyPr>
          <a:lstStyle/>
          <a:p>
            <a:pPr>
              <a:lnSpc>
                <a:spcPct val="90000"/>
              </a:lnSpc>
            </a:pPr>
            <a:r>
              <a:rPr lang="en-US" sz="2000" dirty="0"/>
              <a:t>What we would like from you:</a:t>
            </a:r>
          </a:p>
          <a:p>
            <a:pPr marL="457200" indent="-457200">
              <a:lnSpc>
                <a:spcPct val="90000"/>
              </a:lnSpc>
              <a:buFont typeface="Wingdings" charset="2"/>
              <a:buChar char="ü"/>
            </a:pPr>
            <a:r>
              <a:rPr lang="en-US" sz="2000" b="1" dirty="0"/>
              <a:t>Ask questions </a:t>
            </a:r>
            <a:r>
              <a:rPr lang="en-US" sz="2000" b="1" u="sng" dirty="0"/>
              <a:t>in the Q&amp;A box</a:t>
            </a:r>
          </a:p>
          <a:p>
            <a:pPr marL="457200" indent="-457200">
              <a:lnSpc>
                <a:spcPct val="90000"/>
              </a:lnSpc>
              <a:buFont typeface="Wingdings" charset="2"/>
              <a:buChar char="ü"/>
            </a:pPr>
            <a:r>
              <a:rPr lang="en-US" sz="2000" dirty="0"/>
              <a:t>Download the MERS and new guidance at www.mershandbook.org</a:t>
            </a:r>
          </a:p>
          <a:p>
            <a:pPr marL="457200" indent="-457200">
              <a:lnSpc>
                <a:spcPct val="90000"/>
              </a:lnSpc>
              <a:buFont typeface="Wingdings" charset="2"/>
              <a:buChar char="ü"/>
            </a:pPr>
            <a:r>
              <a:rPr lang="en-US" sz="2000" dirty="0"/>
              <a:t>Send us examples of how your team is adapting your programs to resilientmarkets@seepnetwork.org</a:t>
            </a:r>
          </a:p>
        </p:txBody>
      </p:sp>
      <p:sp>
        <p:nvSpPr>
          <p:cNvPr id="5" name="Slide Number Placeholder 4" hidden="1">
            <a:extLst>
              <a:ext uri="{FF2B5EF4-FFF2-40B4-BE49-F238E27FC236}">
                <a16:creationId xmlns:a16="http://schemas.microsoft.com/office/drawing/2014/main" id="{7417949E-F768-4F5D-B524-B2D2EBA17E92}"/>
              </a:ext>
            </a:extLst>
          </p:cNvPr>
          <p:cNvSpPr>
            <a:spLocks noGrp="1"/>
          </p:cNvSpPr>
          <p:nvPr>
            <p:ph type="sldNum" sz="quarter" idx="4294967295"/>
          </p:nvPr>
        </p:nvSpPr>
        <p:spPr>
          <a:xfrm>
            <a:off x="11680549" y="6394452"/>
            <a:ext cx="443836" cy="365125"/>
          </a:xfrm>
        </p:spPr>
        <p:txBody>
          <a:bodyPr/>
          <a:lstStyle/>
          <a:p>
            <a:pPr>
              <a:spcAft>
                <a:spcPts val="600"/>
              </a:spcAft>
            </a:pPr>
            <a:fld id="{AF88E988-FB04-AB4E-BE5A-59F242AF7F7A}" type="slidenum">
              <a:rPr lang="en-US" smtClean="0"/>
              <a:pPr>
                <a:spcAft>
                  <a:spcPts val="600"/>
                </a:spcAft>
              </a:pPr>
              <a:t>3</a:t>
            </a:fld>
            <a:endParaRPr lang="en-US"/>
          </a:p>
        </p:txBody>
      </p:sp>
      <p:sp>
        <p:nvSpPr>
          <p:cNvPr id="6" name="Text Placeholder 2">
            <a:extLst>
              <a:ext uri="{FF2B5EF4-FFF2-40B4-BE49-F238E27FC236}">
                <a16:creationId xmlns:a16="http://schemas.microsoft.com/office/drawing/2014/main" id="{EAA7EC18-BAEC-4C59-A0E4-B1B649E6D013}"/>
              </a:ext>
            </a:extLst>
          </p:cNvPr>
          <p:cNvSpPr txBox="1">
            <a:spLocks/>
          </p:cNvSpPr>
          <p:nvPr/>
        </p:nvSpPr>
        <p:spPr>
          <a:xfrm>
            <a:off x="609600" y="1203366"/>
            <a:ext cx="4141304" cy="137746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n-lt"/>
                <a:ea typeface="+mn-ea"/>
                <a:cs typeface="+mn-cs"/>
              </a:defRPr>
            </a:lvl1pPr>
            <a:lvl2pPr marL="609493" indent="0" algn="l"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987" indent="0" algn="l" defTabSz="914400" rtl="0" eaLnBrk="1" latinLnBrk="0" hangingPunct="1">
              <a:lnSpc>
                <a:spcPct val="90000"/>
              </a:lnSpc>
              <a:spcBef>
                <a:spcPts val="500"/>
              </a:spcBef>
              <a:buFont typeface="Arial" panose="020B0604020202020204" pitchFamily="34" charset="0"/>
              <a:buNone/>
              <a:defRPr sz="2100" kern="1200">
                <a:solidFill>
                  <a:schemeClr val="tx1">
                    <a:tint val="75000"/>
                  </a:schemeClr>
                </a:solidFill>
                <a:latin typeface="+mn-lt"/>
                <a:ea typeface="+mn-ea"/>
                <a:cs typeface="+mn-cs"/>
              </a:defRPr>
            </a:lvl3pPr>
            <a:lvl4pPr marL="1828480"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4pPr>
            <a:lvl5pPr marL="2437973"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5pPr>
            <a:lvl6pPr marL="3047467"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6pPr>
            <a:lvl7pPr marL="3656960"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7pPr>
            <a:lvl8pPr marL="4266453"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8pPr>
            <a:lvl9pPr marL="4875947"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9pPr>
          </a:lstStyle>
          <a:p>
            <a:pPr marL="457200" indent="-457200">
              <a:buFont typeface="Wingdings" panose="05000000000000000000" pitchFamily="2" charset="2"/>
              <a:buChar char="§"/>
            </a:pPr>
            <a:r>
              <a:rPr lang="en-US" sz="1900" dirty="0"/>
              <a:t>Brief overview of MERS (5m)</a:t>
            </a:r>
          </a:p>
          <a:p>
            <a:pPr marL="457200" indent="-457200">
              <a:buFont typeface="Wingdings" panose="05000000000000000000" pitchFamily="2" charset="2"/>
              <a:buChar char="§"/>
            </a:pPr>
            <a:r>
              <a:rPr lang="en-US" sz="1900" dirty="0"/>
              <a:t>Discussion of new guidance (15m)</a:t>
            </a:r>
          </a:p>
          <a:p>
            <a:pPr marL="457200" indent="-457200">
              <a:buFont typeface="Wingdings" panose="05000000000000000000" pitchFamily="2" charset="2"/>
              <a:buChar char="§"/>
            </a:pPr>
            <a:r>
              <a:rPr lang="en-US" sz="1900" dirty="0"/>
              <a:t>Q &amp; A with MERS “experts” (45m)</a:t>
            </a:r>
          </a:p>
        </p:txBody>
      </p:sp>
      <p:sp>
        <p:nvSpPr>
          <p:cNvPr id="2" name="Rectangle 1">
            <a:extLst>
              <a:ext uri="{FF2B5EF4-FFF2-40B4-BE49-F238E27FC236}">
                <a16:creationId xmlns:a16="http://schemas.microsoft.com/office/drawing/2014/main" id="{DA7C5E63-8310-4F0B-9958-21055908B65C}"/>
              </a:ext>
            </a:extLst>
          </p:cNvPr>
          <p:cNvSpPr/>
          <p:nvPr/>
        </p:nvSpPr>
        <p:spPr>
          <a:xfrm>
            <a:off x="526774" y="626165"/>
            <a:ext cx="4224130" cy="181886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61A58465-2A1C-4B6D-B2C3-4756DD74464A}"/>
              </a:ext>
            </a:extLst>
          </p:cNvPr>
          <p:cNvSpPr txBox="1">
            <a:spLocks/>
          </p:cNvSpPr>
          <p:nvPr/>
        </p:nvSpPr>
        <p:spPr>
          <a:xfrm>
            <a:off x="5956852" y="3650560"/>
            <a:ext cx="5572539" cy="248315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chemeClr val="tx1"/>
                </a:solidFill>
                <a:latin typeface="+mn-lt"/>
                <a:ea typeface="+mn-ea"/>
                <a:cs typeface="+mn-cs"/>
              </a:defRPr>
            </a:lvl1pPr>
            <a:lvl2pPr marL="609493" indent="0" algn="l"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987" indent="0" algn="l" defTabSz="914400" rtl="0" eaLnBrk="1" latinLnBrk="0" hangingPunct="1">
              <a:lnSpc>
                <a:spcPct val="90000"/>
              </a:lnSpc>
              <a:spcBef>
                <a:spcPts val="500"/>
              </a:spcBef>
              <a:buFont typeface="Arial" panose="020B0604020202020204" pitchFamily="34" charset="0"/>
              <a:buNone/>
              <a:defRPr sz="2100" kern="1200">
                <a:solidFill>
                  <a:schemeClr val="tx1">
                    <a:tint val="75000"/>
                  </a:schemeClr>
                </a:solidFill>
                <a:latin typeface="+mn-lt"/>
                <a:ea typeface="+mn-ea"/>
                <a:cs typeface="+mn-cs"/>
              </a:defRPr>
            </a:lvl3pPr>
            <a:lvl4pPr marL="1828480"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4pPr>
            <a:lvl5pPr marL="2437973"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5pPr>
            <a:lvl6pPr marL="3047467"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6pPr>
            <a:lvl7pPr marL="3656960"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7pPr>
            <a:lvl8pPr marL="4266453"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8pPr>
            <a:lvl9pPr marL="4875947" indent="0" algn="l" defTabSz="914400" rtl="0" eaLnBrk="1" latinLnBrk="0" hangingPunct="1">
              <a:lnSpc>
                <a:spcPct val="90000"/>
              </a:lnSpc>
              <a:spcBef>
                <a:spcPts val="500"/>
              </a:spcBef>
              <a:buFont typeface="Arial" panose="020B0604020202020204" pitchFamily="34" charset="0"/>
              <a:buNone/>
              <a:defRPr sz="1900" kern="1200">
                <a:solidFill>
                  <a:schemeClr val="tx1">
                    <a:tint val="75000"/>
                  </a:schemeClr>
                </a:solidFill>
                <a:latin typeface="+mn-lt"/>
                <a:ea typeface="+mn-ea"/>
                <a:cs typeface="+mn-cs"/>
              </a:defRPr>
            </a:lvl9pPr>
          </a:lstStyle>
          <a:p>
            <a:r>
              <a:rPr lang="en-US" sz="2000" dirty="0"/>
              <a:t>What we can offer you today:</a:t>
            </a:r>
          </a:p>
          <a:p>
            <a:pPr marL="457200" indent="-457200">
              <a:buFont typeface="Wingdings" charset="2"/>
              <a:buChar char="ü"/>
            </a:pPr>
            <a:r>
              <a:rPr lang="en-US" sz="2000" dirty="0"/>
              <a:t>Guidance from technical advisors who helped to write the MERS</a:t>
            </a:r>
          </a:p>
          <a:p>
            <a:pPr marL="457200" indent="-457200">
              <a:buFont typeface="Wingdings" charset="2"/>
              <a:buChar char="ü"/>
            </a:pPr>
            <a:r>
              <a:rPr lang="en-US" sz="2000" dirty="0"/>
              <a:t>Examples of what other organizations are doing to adapt </a:t>
            </a:r>
          </a:p>
          <a:p>
            <a:pPr marL="457200" indent="-457200">
              <a:buFont typeface="Wingdings" charset="2"/>
              <a:buChar char="ü"/>
            </a:pPr>
            <a:r>
              <a:rPr lang="en-US" sz="2000" dirty="0"/>
              <a:t>A place you can feel free to ask any question</a:t>
            </a:r>
          </a:p>
        </p:txBody>
      </p:sp>
    </p:spTree>
    <p:extLst>
      <p:ext uri="{BB962C8B-B14F-4D97-AF65-F5344CB8AC3E}">
        <p14:creationId xmlns:p14="http://schemas.microsoft.com/office/powerpoint/2010/main" val="3979570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766F4F-C081-4709-973F-645E5370BAF1}"/>
              </a:ext>
            </a:extLst>
          </p:cNvPr>
          <p:cNvSpPr>
            <a:spLocks noGrp="1"/>
          </p:cNvSpPr>
          <p:nvPr>
            <p:ph type="sldNum" sz="quarter" idx="12"/>
          </p:nvPr>
        </p:nvSpPr>
        <p:spPr/>
        <p:txBody>
          <a:bodyPr/>
          <a:lstStyle/>
          <a:p>
            <a:fld id="{160790E9-14CD-724D-AB79-EB452BFCF5F9}" type="slidenum">
              <a:rPr lang="en-US" smtClean="0"/>
              <a:t>4</a:t>
            </a:fld>
            <a:endParaRPr lang="en-US" dirty="0"/>
          </a:p>
        </p:txBody>
      </p:sp>
      <p:sp>
        <p:nvSpPr>
          <p:cNvPr id="16" name="TextBox 15"/>
          <p:cNvSpPr txBox="1"/>
          <p:nvPr/>
        </p:nvSpPr>
        <p:spPr>
          <a:xfrm>
            <a:off x="3916220" y="1458049"/>
            <a:ext cx="3633433" cy="369332"/>
          </a:xfrm>
          <a:prstGeom prst="rect">
            <a:avLst/>
          </a:prstGeom>
          <a:noFill/>
        </p:spPr>
        <p:txBody>
          <a:bodyPr wrap="square" rtlCol="0">
            <a:spAutoFit/>
          </a:bodyPr>
          <a:lstStyle/>
          <a:p>
            <a:pPr algn="r"/>
            <a:r>
              <a:rPr lang="en-GB" b="1" dirty="0">
                <a:solidFill>
                  <a:srgbClr val="DD9329"/>
                </a:solidFill>
              </a:rPr>
              <a:t>The MERS on a page</a:t>
            </a:r>
          </a:p>
        </p:txBody>
      </p:sp>
      <p:sp>
        <p:nvSpPr>
          <p:cNvPr id="17" name="Isosceles Triangle 16"/>
          <p:cNvSpPr/>
          <p:nvPr/>
        </p:nvSpPr>
        <p:spPr>
          <a:xfrm rot="5400000">
            <a:off x="7517377" y="1452699"/>
            <a:ext cx="588919" cy="517493"/>
          </a:xfrm>
          <a:prstGeom prst="triangle">
            <a:avLst/>
          </a:prstGeom>
          <a:solidFill>
            <a:srgbClr val="DD9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15" name="Isosceles Triangle 14"/>
          <p:cNvSpPr/>
          <p:nvPr/>
        </p:nvSpPr>
        <p:spPr>
          <a:xfrm rot="5400000">
            <a:off x="1828799" y="-203197"/>
            <a:ext cx="4557488" cy="7721600"/>
          </a:xfrm>
          <a:prstGeom prst="triangle">
            <a:avLst>
              <a:gd name="adj" fmla="val 51524"/>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99" dirty="0"/>
          </a:p>
        </p:txBody>
      </p:sp>
      <p:grpSp>
        <p:nvGrpSpPr>
          <p:cNvPr id="7" name="Group 6"/>
          <p:cNvGrpSpPr/>
          <p:nvPr/>
        </p:nvGrpSpPr>
        <p:grpSpPr>
          <a:xfrm>
            <a:off x="377372" y="1575987"/>
            <a:ext cx="8539552" cy="4209708"/>
            <a:chOff x="168845" y="1982014"/>
            <a:chExt cx="8541776" cy="4210805"/>
          </a:xfrm>
        </p:grpSpPr>
        <p:pic>
          <p:nvPicPr>
            <p:cNvPr id="8" name="Picture 7">
              <a:extLst>
                <a:ext uri="{FF2B5EF4-FFF2-40B4-BE49-F238E27FC236}">
                  <a16:creationId xmlns:a16="http://schemas.microsoft.com/office/drawing/2014/main" id="{DC9DC00A-7CFB-4825-A936-E57F7709B2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3145" y="2631198"/>
              <a:ext cx="8427476" cy="639147"/>
            </a:xfrm>
            <a:prstGeom prst="rect">
              <a:avLst/>
            </a:prstGeom>
          </p:spPr>
        </p:pic>
        <p:pic>
          <p:nvPicPr>
            <p:cNvPr id="10" name="Picture 9">
              <a:extLst>
                <a:ext uri="{FF2B5EF4-FFF2-40B4-BE49-F238E27FC236}">
                  <a16:creationId xmlns:a16="http://schemas.microsoft.com/office/drawing/2014/main" id="{4D2E29EA-09ED-4677-89CA-1AF980043CB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8845" y="3317702"/>
              <a:ext cx="8525071" cy="682972"/>
            </a:xfrm>
            <a:prstGeom prst="rect">
              <a:avLst/>
            </a:prstGeom>
          </p:spPr>
        </p:pic>
        <p:pic>
          <p:nvPicPr>
            <p:cNvPr id="11" name="Picture 10">
              <a:extLst>
                <a:ext uri="{FF2B5EF4-FFF2-40B4-BE49-F238E27FC236}">
                  <a16:creationId xmlns:a16="http://schemas.microsoft.com/office/drawing/2014/main" id="{6ACEDF11-E998-4B04-844C-697F151A69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25995" y="4075771"/>
              <a:ext cx="7147817" cy="598138"/>
            </a:xfrm>
            <a:prstGeom prst="rect">
              <a:avLst/>
            </a:prstGeom>
          </p:spPr>
        </p:pic>
        <p:pic>
          <p:nvPicPr>
            <p:cNvPr id="12" name="Picture 11">
              <a:extLst>
                <a:ext uri="{FF2B5EF4-FFF2-40B4-BE49-F238E27FC236}">
                  <a16:creationId xmlns:a16="http://schemas.microsoft.com/office/drawing/2014/main" id="{FFD5419F-5531-4241-ACC6-64964EFA60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945" y="4706478"/>
              <a:ext cx="7417411" cy="676269"/>
            </a:xfrm>
            <a:prstGeom prst="rect">
              <a:avLst/>
            </a:prstGeom>
          </p:spPr>
        </p:pic>
        <p:pic>
          <p:nvPicPr>
            <p:cNvPr id="13" name="Picture 12">
              <a:extLst>
                <a:ext uri="{FF2B5EF4-FFF2-40B4-BE49-F238E27FC236}">
                  <a16:creationId xmlns:a16="http://schemas.microsoft.com/office/drawing/2014/main" id="{16FC3990-C205-4558-94BB-70E9D36D50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6945" y="5560137"/>
              <a:ext cx="4996341" cy="632682"/>
            </a:xfrm>
            <a:prstGeom prst="rect">
              <a:avLst/>
            </a:prstGeom>
          </p:spPr>
        </p:pic>
        <p:pic>
          <p:nvPicPr>
            <p:cNvPr id="14" name="Picture 13">
              <a:extLst>
                <a:ext uri="{FF2B5EF4-FFF2-40B4-BE49-F238E27FC236}">
                  <a16:creationId xmlns:a16="http://schemas.microsoft.com/office/drawing/2014/main" id="{4B0BB180-2EFC-49A5-971F-705EF9763BA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3145" y="1982014"/>
              <a:ext cx="6644816" cy="601417"/>
            </a:xfrm>
            <a:prstGeom prst="rect">
              <a:avLst/>
            </a:prstGeom>
          </p:spPr>
        </p:pic>
      </p:grpSp>
      <p:sp>
        <p:nvSpPr>
          <p:cNvPr id="18" name="Text Placeholder 5">
            <a:extLst>
              <a:ext uri="{FF2B5EF4-FFF2-40B4-BE49-F238E27FC236}">
                <a16:creationId xmlns:a16="http://schemas.microsoft.com/office/drawing/2014/main" id="{55F318AB-68DB-474B-A24E-626E56EDD898}"/>
              </a:ext>
            </a:extLst>
          </p:cNvPr>
          <p:cNvSpPr txBox="1">
            <a:spLocks/>
          </p:cNvSpPr>
          <p:nvPr/>
        </p:nvSpPr>
        <p:spPr>
          <a:xfrm>
            <a:off x="1220788" y="381000"/>
            <a:ext cx="10001107" cy="508000"/>
          </a:xfrm>
          <a:prstGeom prst="rect">
            <a:avLst/>
          </a:prstGeom>
        </p:spPr>
        <p:txBody>
          <a:bodyPr>
            <a:normAutofit lnSpcReduction="10000"/>
          </a:bodyPr>
          <a:lstStyle>
            <a:lvl1pPr marL="0" indent="0" algn="l" defTabSz="609493" rtl="0" eaLnBrk="1" latinLnBrk="0" hangingPunct="1">
              <a:spcBef>
                <a:spcPct val="20000"/>
              </a:spcBef>
              <a:buFont typeface="Arial"/>
              <a:buNone/>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r>
              <a:rPr lang="en-US" sz="2800" b="1" dirty="0"/>
              <a:t>The MERS – your quick guide!</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0583" y="1159074"/>
            <a:ext cx="3964269" cy="502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31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5685C-5013-4E33-B43D-BF42EC90F743}"/>
              </a:ext>
            </a:extLst>
          </p:cNvPr>
          <p:cNvSpPr/>
          <p:nvPr/>
        </p:nvSpPr>
        <p:spPr>
          <a:xfrm>
            <a:off x="141739" y="1321903"/>
            <a:ext cx="5117109" cy="1341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Core Standard 1: </a:t>
            </a:r>
          </a:p>
          <a:p>
            <a:pPr algn="ctr"/>
            <a:r>
              <a:rPr lang="en-US" sz="2200" b="1" dirty="0">
                <a:solidFill>
                  <a:schemeClr val="tx2">
                    <a:lumMod val="75000"/>
                  </a:schemeClr>
                </a:solidFill>
              </a:rPr>
              <a:t>Humanitarian Programs are Market-aware </a:t>
            </a:r>
            <a:r>
              <a:rPr lang="en-US" sz="1500" b="1" dirty="0">
                <a:solidFill>
                  <a:schemeClr val="tx2">
                    <a:lumMod val="75000"/>
                  </a:schemeClr>
                </a:solidFill>
              </a:rPr>
              <a:t>(p11)</a:t>
            </a:r>
            <a:endParaRPr lang="en-US" sz="1500" dirty="0"/>
          </a:p>
        </p:txBody>
      </p:sp>
      <p:pic>
        <p:nvPicPr>
          <p:cNvPr id="13" name="Content Placeholder 12">
            <a:extLst>
              <a:ext uri="{FF2B5EF4-FFF2-40B4-BE49-F238E27FC236}">
                <a16:creationId xmlns:a16="http://schemas.microsoft.com/office/drawing/2014/main" id="{D1E1AAC3-0A42-4FAF-B67B-C9774C43F1E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413767" y="1934182"/>
            <a:ext cx="6170593" cy="4032126"/>
          </a:xfrm>
        </p:spPr>
      </p:pic>
      <p:sp>
        <p:nvSpPr>
          <p:cNvPr id="2" name="Slide Number Placeholder 1">
            <a:extLst>
              <a:ext uri="{FF2B5EF4-FFF2-40B4-BE49-F238E27FC236}">
                <a16:creationId xmlns:a16="http://schemas.microsoft.com/office/drawing/2014/main" id="{D0766F4F-C081-4709-973F-645E5370BAF1}"/>
              </a:ext>
            </a:extLst>
          </p:cNvPr>
          <p:cNvSpPr>
            <a:spLocks noGrp="1"/>
          </p:cNvSpPr>
          <p:nvPr>
            <p:ph type="sldNum" sz="quarter" idx="12"/>
          </p:nvPr>
        </p:nvSpPr>
        <p:spPr>
          <a:xfrm>
            <a:off x="11679095" y="6394452"/>
            <a:ext cx="44372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0790E9-14CD-724D-AB79-EB452BFCF5F9}" type="slidenum">
              <a:rPr kumimoji="0" lang="en-US" sz="1300" b="0" i="0" u="none" strike="noStrike" kern="1200" cap="none" spc="0" normalizeH="0" baseline="0" noProof="0" smtClean="0">
                <a:ln>
                  <a:noFill/>
                </a:ln>
                <a:solidFill>
                  <a:srgbClr val="008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srgbClr val="008000"/>
              </a:solidFill>
              <a:effectLst/>
              <a:uLnTx/>
              <a:uFillTx/>
              <a:latin typeface="Calibri"/>
              <a:ea typeface="+mn-ea"/>
              <a:cs typeface="+mn-cs"/>
            </a:endParaRPr>
          </a:p>
        </p:txBody>
      </p:sp>
      <p:pic>
        <p:nvPicPr>
          <p:cNvPr id="7" name="Content Placeholder 12">
            <a:extLst>
              <a:ext uri="{FF2B5EF4-FFF2-40B4-BE49-F238E27FC236}">
                <a16:creationId xmlns:a16="http://schemas.microsoft.com/office/drawing/2014/main" id="{DCE2E094-706C-4C10-857E-8480E15A0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5176" y="1933793"/>
            <a:ext cx="6172200" cy="4033176"/>
          </a:xfrm>
        </p:spPr>
      </p:pic>
      <p:sp>
        <p:nvSpPr>
          <p:cNvPr id="11" name="Text Placeholder 5">
            <a:extLst>
              <a:ext uri="{FF2B5EF4-FFF2-40B4-BE49-F238E27FC236}">
                <a16:creationId xmlns:a16="http://schemas.microsoft.com/office/drawing/2014/main" id="{BA699E03-0BB3-4FE3-AD26-205C186426AE}"/>
              </a:ext>
            </a:extLst>
          </p:cNvPr>
          <p:cNvSpPr txBox="1">
            <a:spLocks/>
          </p:cNvSpPr>
          <p:nvPr/>
        </p:nvSpPr>
        <p:spPr>
          <a:xfrm>
            <a:off x="1220788" y="381000"/>
            <a:ext cx="10001107" cy="508000"/>
          </a:xfrm>
          <a:prstGeom prst="rect">
            <a:avLst/>
          </a:prstGeom>
        </p:spPr>
        <p:txBody>
          <a:bodyPr>
            <a:normAutofit lnSpcReduction="10000"/>
          </a:bodyPr>
          <a:lstStyle>
            <a:lvl1pPr marL="0" indent="0" algn="l" defTabSz="609493" rtl="0" eaLnBrk="1" latinLnBrk="0" hangingPunct="1">
              <a:spcBef>
                <a:spcPct val="20000"/>
              </a:spcBef>
              <a:buFont typeface="Arial"/>
              <a:buNone/>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93"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If you have no time to read… still read these!</a:t>
            </a:r>
          </a:p>
        </p:txBody>
      </p:sp>
      <p:sp>
        <p:nvSpPr>
          <p:cNvPr id="4" name="Rectangle 3">
            <a:extLst>
              <a:ext uri="{FF2B5EF4-FFF2-40B4-BE49-F238E27FC236}">
                <a16:creationId xmlns:a16="http://schemas.microsoft.com/office/drawing/2014/main" id="{C5594144-3B5A-43DC-86E5-D6972214CEB0}"/>
              </a:ext>
            </a:extLst>
          </p:cNvPr>
          <p:cNvSpPr/>
          <p:nvPr/>
        </p:nvSpPr>
        <p:spPr>
          <a:xfrm>
            <a:off x="10092395" y="1282973"/>
            <a:ext cx="1919043" cy="141819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Identify where market actors are already making positive changes and reinforce the behavior</a:t>
            </a:r>
          </a:p>
        </p:txBody>
      </p:sp>
      <p:sp>
        <p:nvSpPr>
          <p:cNvPr id="12" name="Rectangle 11">
            <a:extLst>
              <a:ext uri="{FF2B5EF4-FFF2-40B4-BE49-F238E27FC236}">
                <a16:creationId xmlns:a16="http://schemas.microsoft.com/office/drawing/2014/main" id="{00C9DC2E-9537-47A0-959C-9EFBB9D356A2}"/>
              </a:ext>
            </a:extLst>
          </p:cNvPr>
          <p:cNvSpPr/>
          <p:nvPr/>
        </p:nvSpPr>
        <p:spPr>
          <a:xfrm>
            <a:off x="6512049" y="1315325"/>
            <a:ext cx="2099688" cy="117759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i="1" dirty="0">
                <a:solidFill>
                  <a:schemeClr val="tx2">
                    <a:lumMod val="75000"/>
                  </a:schemeClr>
                </a:solidFill>
              </a:rPr>
              <a:t>All</a:t>
            </a:r>
            <a:r>
              <a:rPr lang="en-US" sz="1500" dirty="0">
                <a:solidFill>
                  <a:schemeClr val="tx2">
                    <a:lumMod val="75000"/>
                  </a:schemeClr>
                </a:solidFill>
              </a:rPr>
              <a:t> humanitarian programs should consult technical staff who can provide livelihoods and market advice</a:t>
            </a:r>
          </a:p>
        </p:txBody>
      </p:sp>
      <p:sp>
        <p:nvSpPr>
          <p:cNvPr id="14" name="Rectangle 13">
            <a:extLst>
              <a:ext uri="{FF2B5EF4-FFF2-40B4-BE49-F238E27FC236}">
                <a16:creationId xmlns:a16="http://schemas.microsoft.com/office/drawing/2014/main" id="{962B10E1-BA1B-4BD1-8E7D-B777D2BAA1A8}"/>
              </a:ext>
            </a:extLst>
          </p:cNvPr>
          <p:cNvSpPr/>
          <p:nvPr/>
        </p:nvSpPr>
        <p:spPr>
          <a:xfrm>
            <a:off x="151382" y="2969926"/>
            <a:ext cx="5117109" cy="1341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Enterprise and Market System Standard 3: </a:t>
            </a:r>
          </a:p>
          <a:p>
            <a:pPr algn="ctr"/>
            <a:r>
              <a:rPr lang="en-US" sz="2200" b="1" dirty="0">
                <a:solidFill>
                  <a:schemeClr val="tx2">
                    <a:lumMod val="75000"/>
                  </a:schemeClr>
                </a:solidFill>
              </a:rPr>
              <a:t>Be adaptive and risk aware </a:t>
            </a:r>
            <a:r>
              <a:rPr lang="en-US" sz="1500" b="1" dirty="0">
                <a:solidFill>
                  <a:schemeClr val="tx2">
                    <a:lumMod val="75000"/>
                  </a:schemeClr>
                </a:solidFill>
              </a:rPr>
              <a:t>(p75)</a:t>
            </a:r>
            <a:endParaRPr lang="en-US" sz="1500" dirty="0"/>
          </a:p>
        </p:txBody>
      </p:sp>
      <p:sp>
        <p:nvSpPr>
          <p:cNvPr id="15" name="Rectangle 14">
            <a:extLst>
              <a:ext uri="{FF2B5EF4-FFF2-40B4-BE49-F238E27FC236}">
                <a16:creationId xmlns:a16="http://schemas.microsoft.com/office/drawing/2014/main" id="{B828F1B3-7AD0-4D7A-8731-2B24B7448265}"/>
              </a:ext>
            </a:extLst>
          </p:cNvPr>
          <p:cNvSpPr/>
          <p:nvPr/>
        </p:nvSpPr>
        <p:spPr>
          <a:xfrm>
            <a:off x="137773" y="4617949"/>
            <a:ext cx="5058621" cy="1341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b="1" u="sng" dirty="0">
                <a:solidFill>
                  <a:schemeClr val="tx2">
                    <a:lumMod val="75000"/>
                  </a:schemeClr>
                </a:solidFill>
              </a:rPr>
              <a:t>Enterprise and Market System Standard 4: </a:t>
            </a:r>
            <a:r>
              <a:rPr lang="en-US" sz="2200" b="1" dirty="0">
                <a:solidFill>
                  <a:schemeClr val="tx2">
                    <a:lumMod val="75000"/>
                  </a:schemeClr>
                </a:solidFill>
              </a:rPr>
              <a:t>Work with existing market actors and use facilitation approaches </a:t>
            </a:r>
            <a:r>
              <a:rPr lang="en-US" sz="1500" b="1" dirty="0">
                <a:solidFill>
                  <a:schemeClr val="tx2">
                    <a:lumMod val="75000"/>
                  </a:schemeClr>
                </a:solidFill>
              </a:rPr>
              <a:t>(p79)</a:t>
            </a:r>
            <a:endParaRPr lang="en-US" sz="1500" dirty="0"/>
          </a:p>
        </p:txBody>
      </p:sp>
      <p:sp>
        <p:nvSpPr>
          <p:cNvPr id="5" name="Arrow: Right 4">
            <a:extLst>
              <a:ext uri="{FF2B5EF4-FFF2-40B4-BE49-F238E27FC236}">
                <a16:creationId xmlns:a16="http://schemas.microsoft.com/office/drawing/2014/main" id="{3A8BB216-9485-4E52-A7E6-AF3EB4D9BF53}"/>
              </a:ext>
            </a:extLst>
          </p:cNvPr>
          <p:cNvSpPr/>
          <p:nvPr/>
        </p:nvSpPr>
        <p:spPr>
          <a:xfrm>
            <a:off x="5348037" y="1518720"/>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16" name="Arrow: Right 15">
            <a:extLst>
              <a:ext uri="{FF2B5EF4-FFF2-40B4-BE49-F238E27FC236}">
                <a16:creationId xmlns:a16="http://schemas.microsoft.com/office/drawing/2014/main" id="{4DD85275-44F6-435C-AA90-8A35A8B22DCD}"/>
              </a:ext>
            </a:extLst>
          </p:cNvPr>
          <p:cNvSpPr/>
          <p:nvPr/>
        </p:nvSpPr>
        <p:spPr>
          <a:xfrm>
            <a:off x="8679234" y="1466682"/>
            <a:ext cx="1355174"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17" name="Arrow: Right 16">
            <a:extLst>
              <a:ext uri="{FF2B5EF4-FFF2-40B4-BE49-F238E27FC236}">
                <a16:creationId xmlns:a16="http://schemas.microsoft.com/office/drawing/2014/main" id="{B041654D-2260-432B-AEA9-0A6641D21398}"/>
              </a:ext>
            </a:extLst>
          </p:cNvPr>
          <p:cNvSpPr/>
          <p:nvPr/>
        </p:nvSpPr>
        <p:spPr>
          <a:xfrm>
            <a:off x="12630205" y="3014199"/>
            <a:ext cx="1849152" cy="82960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Immediate Action</a:t>
            </a:r>
          </a:p>
        </p:txBody>
      </p:sp>
      <p:sp>
        <p:nvSpPr>
          <p:cNvPr id="18" name="Arrow: Right 17">
            <a:extLst>
              <a:ext uri="{FF2B5EF4-FFF2-40B4-BE49-F238E27FC236}">
                <a16:creationId xmlns:a16="http://schemas.microsoft.com/office/drawing/2014/main" id="{EA10B145-A858-487D-AA6D-103B032D3A92}"/>
              </a:ext>
            </a:extLst>
          </p:cNvPr>
          <p:cNvSpPr/>
          <p:nvPr/>
        </p:nvSpPr>
        <p:spPr>
          <a:xfrm>
            <a:off x="12689273" y="4051226"/>
            <a:ext cx="1790084" cy="103238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Potential Future Action</a:t>
            </a:r>
          </a:p>
        </p:txBody>
      </p:sp>
      <p:sp>
        <p:nvSpPr>
          <p:cNvPr id="19" name="Arrow: Right 18">
            <a:extLst>
              <a:ext uri="{FF2B5EF4-FFF2-40B4-BE49-F238E27FC236}">
                <a16:creationId xmlns:a16="http://schemas.microsoft.com/office/drawing/2014/main" id="{97B848BF-516A-428C-9979-B82D3E539D18}"/>
              </a:ext>
            </a:extLst>
          </p:cNvPr>
          <p:cNvSpPr/>
          <p:nvPr/>
        </p:nvSpPr>
        <p:spPr>
          <a:xfrm>
            <a:off x="5257235" y="4844422"/>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20" name="Arrow: Right 19">
            <a:extLst>
              <a:ext uri="{FF2B5EF4-FFF2-40B4-BE49-F238E27FC236}">
                <a16:creationId xmlns:a16="http://schemas.microsoft.com/office/drawing/2014/main" id="{AF70C4A7-6869-482E-9039-06D473DA40C9}"/>
              </a:ext>
            </a:extLst>
          </p:cNvPr>
          <p:cNvSpPr/>
          <p:nvPr/>
        </p:nvSpPr>
        <p:spPr>
          <a:xfrm>
            <a:off x="5323300" y="3119375"/>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21" name="Rectangle 20">
            <a:extLst>
              <a:ext uri="{FF2B5EF4-FFF2-40B4-BE49-F238E27FC236}">
                <a16:creationId xmlns:a16="http://schemas.microsoft.com/office/drawing/2014/main" id="{F7BA79A3-81C1-4BE4-9A8B-1B87D63318E4}"/>
              </a:ext>
            </a:extLst>
          </p:cNvPr>
          <p:cNvSpPr/>
          <p:nvPr/>
        </p:nvSpPr>
        <p:spPr>
          <a:xfrm>
            <a:off x="6504730" y="2820793"/>
            <a:ext cx="2229088" cy="1490916"/>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2">
                    <a:lumMod val="75000"/>
                  </a:schemeClr>
                </a:solidFill>
              </a:rPr>
              <a:t>Use MERS to review programs and identify where adaptation is necessary (due to COVID-19) or possible (to improve alignment with good practice)</a:t>
            </a:r>
          </a:p>
        </p:txBody>
      </p:sp>
      <p:sp>
        <p:nvSpPr>
          <p:cNvPr id="22" name="Arrow: Right 21">
            <a:extLst>
              <a:ext uri="{FF2B5EF4-FFF2-40B4-BE49-F238E27FC236}">
                <a16:creationId xmlns:a16="http://schemas.microsoft.com/office/drawing/2014/main" id="{615DB5C0-4658-4AC4-AA1A-0244898A0AB1}"/>
              </a:ext>
            </a:extLst>
          </p:cNvPr>
          <p:cNvSpPr/>
          <p:nvPr/>
        </p:nvSpPr>
        <p:spPr>
          <a:xfrm>
            <a:off x="8648800" y="4901928"/>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23" name="Arrow: Right 22">
            <a:extLst>
              <a:ext uri="{FF2B5EF4-FFF2-40B4-BE49-F238E27FC236}">
                <a16:creationId xmlns:a16="http://schemas.microsoft.com/office/drawing/2014/main" id="{CCFC5161-684C-48C0-8F7B-487D00FB4B86}"/>
              </a:ext>
            </a:extLst>
          </p:cNvPr>
          <p:cNvSpPr/>
          <p:nvPr/>
        </p:nvSpPr>
        <p:spPr>
          <a:xfrm>
            <a:off x="8799548" y="3125664"/>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24" name="Rectangle 23">
            <a:extLst>
              <a:ext uri="{FF2B5EF4-FFF2-40B4-BE49-F238E27FC236}">
                <a16:creationId xmlns:a16="http://schemas.microsoft.com/office/drawing/2014/main" id="{C38272E6-A2A5-4F1A-B8B2-0D47A796912E}"/>
              </a:ext>
            </a:extLst>
          </p:cNvPr>
          <p:cNvSpPr/>
          <p:nvPr/>
        </p:nvSpPr>
        <p:spPr>
          <a:xfrm>
            <a:off x="6444552" y="4779023"/>
            <a:ext cx="2113781" cy="1232893"/>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2">
                    <a:lumMod val="75000"/>
                  </a:schemeClr>
                </a:solidFill>
              </a:rPr>
              <a:t>Make a list of networks who may be able to help with various adaptation activities. Note any capacity building needs</a:t>
            </a:r>
          </a:p>
        </p:txBody>
      </p:sp>
      <p:sp>
        <p:nvSpPr>
          <p:cNvPr id="25" name="Rectangle 24">
            <a:extLst>
              <a:ext uri="{FF2B5EF4-FFF2-40B4-BE49-F238E27FC236}">
                <a16:creationId xmlns:a16="http://schemas.microsoft.com/office/drawing/2014/main" id="{E08A0A34-66C0-46E5-B99B-9CD7E0D96CBD}"/>
              </a:ext>
            </a:extLst>
          </p:cNvPr>
          <p:cNvSpPr/>
          <p:nvPr/>
        </p:nvSpPr>
        <p:spPr>
          <a:xfrm>
            <a:off x="10092396" y="2885560"/>
            <a:ext cx="1919043" cy="1732389"/>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2">
                    <a:lumMod val="75000"/>
                  </a:schemeClr>
                </a:solidFill>
              </a:rPr>
              <a:t>Ensure adaptive management approaches are built into programs to ensure emerging data is used and programs are able to respond to change</a:t>
            </a:r>
          </a:p>
        </p:txBody>
      </p:sp>
      <p:sp>
        <p:nvSpPr>
          <p:cNvPr id="26" name="Rectangle 25">
            <a:extLst>
              <a:ext uri="{FF2B5EF4-FFF2-40B4-BE49-F238E27FC236}">
                <a16:creationId xmlns:a16="http://schemas.microsoft.com/office/drawing/2014/main" id="{C508FA57-E5EB-491F-824A-23F592F2CE51}"/>
              </a:ext>
            </a:extLst>
          </p:cNvPr>
          <p:cNvSpPr/>
          <p:nvPr/>
        </p:nvSpPr>
        <p:spPr>
          <a:xfrm>
            <a:off x="10106959" y="4796929"/>
            <a:ext cx="1876466" cy="1409483"/>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Develop the facilitation skills of local actors and groups in order to strengthen recovery and resilience</a:t>
            </a:r>
          </a:p>
        </p:txBody>
      </p:sp>
      <p:sp>
        <p:nvSpPr>
          <p:cNvPr id="9" name="Text Placeholder 8">
            <a:extLst>
              <a:ext uri="{FF2B5EF4-FFF2-40B4-BE49-F238E27FC236}">
                <a16:creationId xmlns:a16="http://schemas.microsoft.com/office/drawing/2014/main" id="{6C45709A-9F44-48B8-AA10-8AE49C1ECF2F}"/>
              </a:ext>
            </a:extLst>
          </p:cNvPr>
          <p:cNvSpPr>
            <a:spLocks noGrp="1"/>
          </p:cNvSpPr>
          <p:nvPr>
            <p:ph type="body" sz="half" idx="2"/>
          </p:nvPr>
        </p:nvSpPr>
        <p:spPr>
          <a:xfrm>
            <a:off x="3053600" y="8020056"/>
            <a:ext cx="3932237" cy="3811588"/>
          </a:xfrm>
        </p:spPr>
        <p:txBody>
          <a:bodyPr/>
          <a:lstStyle/>
          <a:p>
            <a:endParaRPr lang="en-US" dirty="0"/>
          </a:p>
        </p:txBody>
      </p:sp>
    </p:spTree>
    <p:extLst>
      <p:ext uri="{BB962C8B-B14F-4D97-AF65-F5344CB8AC3E}">
        <p14:creationId xmlns:p14="http://schemas.microsoft.com/office/powerpoint/2010/main" val="182631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5685C-5013-4E33-B43D-BF42EC90F743}"/>
              </a:ext>
            </a:extLst>
          </p:cNvPr>
          <p:cNvSpPr/>
          <p:nvPr/>
        </p:nvSpPr>
        <p:spPr>
          <a:xfrm>
            <a:off x="141739" y="1321904"/>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Core Standard 2: </a:t>
            </a:r>
          </a:p>
          <a:p>
            <a:pPr algn="ctr"/>
            <a:r>
              <a:rPr lang="en-US" sz="2200" b="1" dirty="0">
                <a:solidFill>
                  <a:schemeClr val="tx2">
                    <a:lumMod val="75000"/>
                  </a:schemeClr>
                </a:solidFill>
              </a:rPr>
              <a:t>Efforts are Coordinated to Improve Effectiveness </a:t>
            </a:r>
            <a:r>
              <a:rPr lang="en-US" sz="1500" b="1" dirty="0">
                <a:solidFill>
                  <a:schemeClr val="tx2">
                    <a:lumMod val="75000"/>
                  </a:schemeClr>
                </a:solidFill>
              </a:rPr>
              <a:t>(p16)</a:t>
            </a:r>
            <a:endParaRPr lang="en-US" sz="1500" dirty="0"/>
          </a:p>
        </p:txBody>
      </p:sp>
      <p:pic>
        <p:nvPicPr>
          <p:cNvPr id="13" name="Content Placeholder 12">
            <a:extLst>
              <a:ext uri="{FF2B5EF4-FFF2-40B4-BE49-F238E27FC236}">
                <a16:creationId xmlns:a16="http://schemas.microsoft.com/office/drawing/2014/main" id="{D1E1AAC3-0A42-4FAF-B67B-C9774C43F1E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413767" y="1934182"/>
            <a:ext cx="6170593" cy="4032126"/>
          </a:xfrm>
        </p:spPr>
      </p:pic>
      <p:sp>
        <p:nvSpPr>
          <p:cNvPr id="2" name="Slide Number Placeholder 1">
            <a:extLst>
              <a:ext uri="{FF2B5EF4-FFF2-40B4-BE49-F238E27FC236}">
                <a16:creationId xmlns:a16="http://schemas.microsoft.com/office/drawing/2014/main" id="{D0766F4F-C081-4709-973F-645E5370BAF1}"/>
              </a:ext>
            </a:extLst>
          </p:cNvPr>
          <p:cNvSpPr>
            <a:spLocks noGrp="1"/>
          </p:cNvSpPr>
          <p:nvPr>
            <p:ph type="sldNum" sz="quarter" idx="12"/>
          </p:nvPr>
        </p:nvSpPr>
        <p:spPr>
          <a:xfrm>
            <a:off x="11679095" y="6394452"/>
            <a:ext cx="44372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0790E9-14CD-724D-AB79-EB452BFCF5F9}" type="slidenum">
              <a:rPr kumimoji="0" lang="en-US" sz="1300" b="0" i="0" u="none" strike="noStrike" kern="1200" cap="none" spc="0" normalizeH="0" baseline="0" noProof="0" smtClean="0">
                <a:ln>
                  <a:noFill/>
                </a:ln>
                <a:solidFill>
                  <a:srgbClr val="008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srgbClr val="008000"/>
              </a:solidFill>
              <a:effectLst/>
              <a:uLnTx/>
              <a:uFillTx/>
              <a:latin typeface="Calibri"/>
              <a:ea typeface="+mn-ea"/>
              <a:cs typeface="+mn-cs"/>
            </a:endParaRPr>
          </a:p>
        </p:txBody>
      </p:sp>
      <p:pic>
        <p:nvPicPr>
          <p:cNvPr id="7" name="Content Placeholder 12">
            <a:extLst>
              <a:ext uri="{FF2B5EF4-FFF2-40B4-BE49-F238E27FC236}">
                <a16:creationId xmlns:a16="http://schemas.microsoft.com/office/drawing/2014/main" id="{DCE2E094-706C-4C10-857E-8480E15A0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5176" y="1933793"/>
            <a:ext cx="6172200" cy="4033176"/>
          </a:xfrm>
        </p:spPr>
      </p:pic>
      <p:sp>
        <p:nvSpPr>
          <p:cNvPr id="11" name="Text Placeholder 5">
            <a:extLst>
              <a:ext uri="{FF2B5EF4-FFF2-40B4-BE49-F238E27FC236}">
                <a16:creationId xmlns:a16="http://schemas.microsoft.com/office/drawing/2014/main" id="{BA699E03-0BB3-4FE3-AD26-205C186426AE}"/>
              </a:ext>
            </a:extLst>
          </p:cNvPr>
          <p:cNvSpPr txBox="1">
            <a:spLocks/>
          </p:cNvSpPr>
          <p:nvPr/>
        </p:nvSpPr>
        <p:spPr>
          <a:xfrm>
            <a:off x="1220788" y="381000"/>
            <a:ext cx="10001107" cy="508000"/>
          </a:xfrm>
          <a:prstGeom prst="rect">
            <a:avLst/>
          </a:prstGeom>
        </p:spPr>
        <p:txBody>
          <a:bodyPr>
            <a:normAutofit lnSpcReduction="10000"/>
          </a:bodyPr>
          <a:lstStyle>
            <a:lvl1pPr marL="0" indent="0" algn="l" defTabSz="609493" rtl="0" eaLnBrk="1" latinLnBrk="0" hangingPunct="1">
              <a:spcBef>
                <a:spcPct val="20000"/>
              </a:spcBef>
              <a:buFont typeface="Arial"/>
              <a:buNone/>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93"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Overarching Standards still critical at this time…</a:t>
            </a:r>
          </a:p>
        </p:txBody>
      </p:sp>
      <p:sp>
        <p:nvSpPr>
          <p:cNvPr id="4" name="Rectangle 3">
            <a:extLst>
              <a:ext uri="{FF2B5EF4-FFF2-40B4-BE49-F238E27FC236}">
                <a16:creationId xmlns:a16="http://schemas.microsoft.com/office/drawing/2014/main" id="{C5594144-3B5A-43DC-86E5-D6972214CEB0}"/>
              </a:ext>
            </a:extLst>
          </p:cNvPr>
          <p:cNvSpPr/>
          <p:nvPr/>
        </p:nvSpPr>
        <p:spPr>
          <a:xfrm>
            <a:off x="10042127" y="1345193"/>
            <a:ext cx="2008134" cy="117759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lumMod val="75000"/>
                  </a:schemeClr>
                </a:solidFill>
              </a:rPr>
              <a:t>Collaborate and share data you have gathered through networks</a:t>
            </a:r>
            <a:endParaRPr lang="en-US" sz="1500" dirty="0">
              <a:solidFill>
                <a:schemeClr val="tx2">
                  <a:lumMod val="75000"/>
                </a:schemeClr>
              </a:solidFill>
            </a:endParaRPr>
          </a:p>
        </p:txBody>
      </p:sp>
      <p:sp>
        <p:nvSpPr>
          <p:cNvPr id="12" name="Rectangle 11">
            <a:extLst>
              <a:ext uri="{FF2B5EF4-FFF2-40B4-BE49-F238E27FC236}">
                <a16:creationId xmlns:a16="http://schemas.microsoft.com/office/drawing/2014/main" id="{00C9DC2E-9537-47A0-959C-9EFBB9D356A2}"/>
              </a:ext>
            </a:extLst>
          </p:cNvPr>
          <p:cNvSpPr/>
          <p:nvPr/>
        </p:nvSpPr>
        <p:spPr>
          <a:xfrm>
            <a:off x="6484355" y="1237731"/>
            <a:ext cx="2101558" cy="117759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lumMod val="75000"/>
                  </a:schemeClr>
                </a:solidFill>
              </a:rPr>
              <a:t>Learn who is collecting data or guidance that may be valuable to you and your programs </a:t>
            </a:r>
            <a:endParaRPr lang="en-US" sz="1500" dirty="0">
              <a:solidFill>
                <a:schemeClr val="tx2">
                  <a:lumMod val="75000"/>
                </a:schemeClr>
              </a:solidFill>
            </a:endParaRPr>
          </a:p>
        </p:txBody>
      </p:sp>
      <p:sp>
        <p:nvSpPr>
          <p:cNvPr id="14" name="Rectangle 13">
            <a:extLst>
              <a:ext uri="{FF2B5EF4-FFF2-40B4-BE49-F238E27FC236}">
                <a16:creationId xmlns:a16="http://schemas.microsoft.com/office/drawing/2014/main" id="{962B10E1-BA1B-4BD1-8E7D-B777D2BAA1A8}"/>
              </a:ext>
            </a:extLst>
          </p:cNvPr>
          <p:cNvSpPr/>
          <p:nvPr/>
        </p:nvSpPr>
        <p:spPr>
          <a:xfrm>
            <a:off x="151382" y="2542047"/>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Core Standard 4: </a:t>
            </a:r>
          </a:p>
          <a:p>
            <a:pPr algn="ctr"/>
            <a:r>
              <a:rPr lang="en-US" sz="2200" b="1" dirty="0">
                <a:solidFill>
                  <a:schemeClr val="tx2">
                    <a:lumMod val="75000"/>
                  </a:schemeClr>
                </a:solidFill>
              </a:rPr>
              <a:t>Do No Harm </a:t>
            </a:r>
            <a:r>
              <a:rPr lang="en-US" sz="1500" b="1" dirty="0">
                <a:solidFill>
                  <a:schemeClr val="tx2">
                    <a:lumMod val="75000"/>
                  </a:schemeClr>
                </a:solidFill>
              </a:rPr>
              <a:t>(p24)</a:t>
            </a:r>
            <a:endParaRPr lang="en-US" sz="1500" dirty="0"/>
          </a:p>
        </p:txBody>
      </p:sp>
      <p:sp>
        <p:nvSpPr>
          <p:cNvPr id="5" name="Arrow: Right 4">
            <a:extLst>
              <a:ext uri="{FF2B5EF4-FFF2-40B4-BE49-F238E27FC236}">
                <a16:creationId xmlns:a16="http://schemas.microsoft.com/office/drawing/2014/main" id="{3A8BB216-9485-4E52-A7E6-AF3EB4D9BF53}"/>
              </a:ext>
            </a:extLst>
          </p:cNvPr>
          <p:cNvSpPr/>
          <p:nvPr/>
        </p:nvSpPr>
        <p:spPr>
          <a:xfrm>
            <a:off x="5314289" y="1402602"/>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16" name="Arrow: Right 15">
            <a:extLst>
              <a:ext uri="{FF2B5EF4-FFF2-40B4-BE49-F238E27FC236}">
                <a16:creationId xmlns:a16="http://schemas.microsoft.com/office/drawing/2014/main" id="{4DD85275-44F6-435C-AA90-8A35A8B22DCD}"/>
              </a:ext>
            </a:extLst>
          </p:cNvPr>
          <p:cNvSpPr/>
          <p:nvPr/>
        </p:nvSpPr>
        <p:spPr>
          <a:xfrm>
            <a:off x="8671170" y="1402602"/>
            <a:ext cx="1355174"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17" name="Arrow: Right 16">
            <a:extLst>
              <a:ext uri="{FF2B5EF4-FFF2-40B4-BE49-F238E27FC236}">
                <a16:creationId xmlns:a16="http://schemas.microsoft.com/office/drawing/2014/main" id="{B041654D-2260-432B-AEA9-0A6641D21398}"/>
              </a:ext>
            </a:extLst>
          </p:cNvPr>
          <p:cNvSpPr/>
          <p:nvPr/>
        </p:nvSpPr>
        <p:spPr>
          <a:xfrm>
            <a:off x="12630205" y="3014199"/>
            <a:ext cx="1849152" cy="82960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Immediate Action</a:t>
            </a:r>
          </a:p>
        </p:txBody>
      </p:sp>
      <p:sp>
        <p:nvSpPr>
          <p:cNvPr id="18" name="Arrow: Right 17">
            <a:extLst>
              <a:ext uri="{FF2B5EF4-FFF2-40B4-BE49-F238E27FC236}">
                <a16:creationId xmlns:a16="http://schemas.microsoft.com/office/drawing/2014/main" id="{EA10B145-A858-487D-AA6D-103B032D3A92}"/>
              </a:ext>
            </a:extLst>
          </p:cNvPr>
          <p:cNvSpPr/>
          <p:nvPr/>
        </p:nvSpPr>
        <p:spPr>
          <a:xfrm>
            <a:off x="12689273" y="4051226"/>
            <a:ext cx="1790084" cy="103238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Potential Future Action</a:t>
            </a:r>
          </a:p>
        </p:txBody>
      </p:sp>
      <p:sp>
        <p:nvSpPr>
          <p:cNvPr id="19" name="Arrow: Right 18">
            <a:extLst>
              <a:ext uri="{FF2B5EF4-FFF2-40B4-BE49-F238E27FC236}">
                <a16:creationId xmlns:a16="http://schemas.microsoft.com/office/drawing/2014/main" id="{97B848BF-516A-428C-9979-B82D3E539D18}"/>
              </a:ext>
            </a:extLst>
          </p:cNvPr>
          <p:cNvSpPr/>
          <p:nvPr/>
        </p:nvSpPr>
        <p:spPr>
          <a:xfrm>
            <a:off x="5299988" y="5275745"/>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20" name="Arrow: Right 19">
            <a:extLst>
              <a:ext uri="{FF2B5EF4-FFF2-40B4-BE49-F238E27FC236}">
                <a16:creationId xmlns:a16="http://schemas.microsoft.com/office/drawing/2014/main" id="{AF70C4A7-6869-482E-9039-06D473DA40C9}"/>
              </a:ext>
            </a:extLst>
          </p:cNvPr>
          <p:cNvSpPr/>
          <p:nvPr/>
        </p:nvSpPr>
        <p:spPr>
          <a:xfrm>
            <a:off x="5324023" y="2724978"/>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21" name="Rectangle 20">
            <a:extLst>
              <a:ext uri="{FF2B5EF4-FFF2-40B4-BE49-F238E27FC236}">
                <a16:creationId xmlns:a16="http://schemas.microsoft.com/office/drawing/2014/main" id="{F7BA79A3-81C1-4BE4-9A8B-1B87D63318E4}"/>
              </a:ext>
            </a:extLst>
          </p:cNvPr>
          <p:cNvSpPr/>
          <p:nvPr/>
        </p:nvSpPr>
        <p:spPr>
          <a:xfrm>
            <a:off x="6509818" y="2541946"/>
            <a:ext cx="2088317" cy="1438631"/>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chemeClr val="tx2">
                    <a:lumMod val="75000"/>
                  </a:schemeClr>
                </a:solidFill>
              </a:rPr>
              <a:t>Ensure your staff is informed how to keep safe and feel confident to stop work when they feel unsafe or in order to take care of family</a:t>
            </a:r>
          </a:p>
        </p:txBody>
      </p:sp>
      <p:sp>
        <p:nvSpPr>
          <p:cNvPr id="22" name="Arrow: Right 21">
            <a:extLst>
              <a:ext uri="{FF2B5EF4-FFF2-40B4-BE49-F238E27FC236}">
                <a16:creationId xmlns:a16="http://schemas.microsoft.com/office/drawing/2014/main" id="{615DB5C0-4658-4AC4-AA1A-0244898A0AB1}"/>
              </a:ext>
            </a:extLst>
          </p:cNvPr>
          <p:cNvSpPr/>
          <p:nvPr/>
        </p:nvSpPr>
        <p:spPr>
          <a:xfrm>
            <a:off x="8671170" y="5450552"/>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23" name="Arrow: Right 22">
            <a:extLst>
              <a:ext uri="{FF2B5EF4-FFF2-40B4-BE49-F238E27FC236}">
                <a16:creationId xmlns:a16="http://schemas.microsoft.com/office/drawing/2014/main" id="{CCFC5161-684C-48C0-8F7B-487D00FB4B86}"/>
              </a:ext>
            </a:extLst>
          </p:cNvPr>
          <p:cNvSpPr/>
          <p:nvPr/>
        </p:nvSpPr>
        <p:spPr>
          <a:xfrm>
            <a:off x="8689278" y="4204420"/>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24" name="Rectangle 23">
            <a:extLst>
              <a:ext uri="{FF2B5EF4-FFF2-40B4-BE49-F238E27FC236}">
                <a16:creationId xmlns:a16="http://schemas.microsoft.com/office/drawing/2014/main" id="{C38272E6-A2A5-4F1A-B8B2-0D47A796912E}"/>
              </a:ext>
            </a:extLst>
          </p:cNvPr>
          <p:cNvSpPr/>
          <p:nvPr/>
        </p:nvSpPr>
        <p:spPr>
          <a:xfrm>
            <a:off x="6484354" y="5275746"/>
            <a:ext cx="2113781" cy="1483832"/>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2">
                    <a:lumMod val="75000"/>
                  </a:schemeClr>
                </a:solidFill>
              </a:rPr>
              <a:t>M&amp;E and program staff should work collaboratively to brainstorm challenges and opportunities for future assessments</a:t>
            </a:r>
            <a:endParaRPr lang="en-US" sz="1500" dirty="0">
              <a:solidFill>
                <a:schemeClr val="tx2">
                  <a:lumMod val="75000"/>
                </a:schemeClr>
              </a:solidFill>
            </a:endParaRPr>
          </a:p>
        </p:txBody>
      </p:sp>
      <p:sp>
        <p:nvSpPr>
          <p:cNvPr id="25" name="Rectangle 24">
            <a:extLst>
              <a:ext uri="{FF2B5EF4-FFF2-40B4-BE49-F238E27FC236}">
                <a16:creationId xmlns:a16="http://schemas.microsoft.com/office/drawing/2014/main" id="{E08A0A34-66C0-46E5-B99B-9CD7E0D96CBD}"/>
              </a:ext>
            </a:extLst>
          </p:cNvPr>
          <p:cNvSpPr/>
          <p:nvPr/>
        </p:nvSpPr>
        <p:spPr>
          <a:xfrm>
            <a:off x="10029862" y="4156490"/>
            <a:ext cx="2008134" cy="102142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Identify opportunities for shared data gathering with other organizations </a:t>
            </a:r>
          </a:p>
        </p:txBody>
      </p:sp>
      <p:sp>
        <p:nvSpPr>
          <p:cNvPr id="26" name="Rectangle 25">
            <a:extLst>
              <a:ext uri="{FF2B5EF4-FFF2-40B4-BE49-F238E27FC236}">
                <a16:creationId xmlns:a16="http://schemas.microsoft.com/office/drawing/2014/main" id="{C508FA57-E5EB-491F-824A-23F592F2CE51}"/>
              </a:ext>
            </a:extLst>
          </p:cNvPr>
          <p:cNvSpPr/>
          <p:nvPr/>
        </p:nvSpPr>
        <p:spPr>
          <a:xfrm>
            <a:off x="10026344" y="5558849"/>
            <a:ext cx="2010069" cy="117759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lumMod val="75000"/>
                  </a:schemeClr>
                </a:solidFill>
              </a:rPr>
              <a:t>Develop plans to continue data gathering that are as inclusive, ethical, and objective as possible</a:t>
            </a:r>
            <a:endParaRPr lang="en-US" sz="1500" dirty="0">
              <a:solidFill>
                <a:schemeClr val="tx2">
                  <a:lumMod val="75000"/>
                </a:schemeClr>
              </a:solidFill>
            </a:endParaRPr>
          </a:p>
        </p:txBody>
      </p:sp>
      <p:sp>
        <p:nvSpPr>
          <p:cNvPr id="9" name="Text Placeholder 8">
            <a:extLst>
              <a:ext uri="{FF2B5EF4-FFF2-40B4-BE49-F238E27FC236}">
                <a16:creationId xmlns:a16="http://schemas.microsoft.com/office/drawing/2014/main" id="{6C45709A-9F44-48B8-AA10-8AE49C1ECF2F}"/>
              </a:ext>
            </a:extLst>
          </p:cNvPr>
          <p:cNvSpPr>
            <a:spLocks noGrp="1"/>
          </p:cNvSpPr>
          <p:nvPr>
            <p:ph type="body" sz="half" idx="2"/>
          </p:nvPr>
        </p:nvSpPr>
        <p:spPr>
          <a:xfrm>
            <a:off x="3053600" y="8020056"/>
            <a:ext cx="3932237" cy="3811588"/>
          </a:xfrm>
        </p:spPr>
        <p:txBody>
          <a:bodyPr/>
          <a:lstStyle/>
          <a:p>
            <a:endParaRPr lang="en-US" dirty="0"/>
          </a:p>
        </p:txBody>
      </p:sp>
      <p:sp>
        <p:nvSpPr>
          <p:cNvPr id="29" name="Rectangle 28">
            <a:extLst>
              <a:ext uri="{FF2B5EF4-FFF2-40B4-BE49-F238E27FC236}">
                <a16:creationId xmlns:a16="http://schemas.microsoft.com/office/drawing/2014/main" id="{A8F45746-8790-4741-92F3-78F9142C2679}"/>
              </a:ext>
            </a:extLst>
          </p:cNvPr>
          <p:cNvSpPr/>
          <p:nvPr/>
        </p:nvSpPr>
        <p:spPr>
          <a:xfrm>
            <a:off x="141738" y="3768809"/>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Assessment &amp; Analysis Standard 1: </a:t>
            </a:r>
          </a:p>
          <a:p>
            <a:pPr algn="ctr"/>
            <a:r>
              <a:rPr lang="en-US" sz="2200" b="1" dirty="0">
                <a:solidFill>
                  <a:schemeClr val="tx2">
                    <a:lumMod val="75000"/>
                  </a:schemeClr>
                </a:solidFill>
              </a:rPr>
              <a:t>Prepare in Advance of Assessments </a:t>
            </a:r>
            <a:r>
              <a:rPr lang="en-US" sz="1500" b="1" dirty="0">
                <a:solidFill>
                  <a:schemeClr val="tx2">
                    <a:lumMod val="75000"/>
                  </a:schemeClr>
                </a:solidFill>
              </a:rPr>
              <a:t>(p40)</a:t>
            </a:r>
            <a:endParaRPr lang="en-US" sz="1500" dirty="0"/>
          </a:p>
        </p:txBody>
      </p:sp>
      <p:sp>
        <p:nvSpPr>
          <p:cNvPr id="30" name="Rectangle 29">
            <a:extLst>
              <a:ext uri="{FF2B5EF4-FFF2-40B4-BE49-F238E27FC236}">
                <a16:creationId xmlns:a16="http://schemas.microsoft.com/office/drawing/2014/main" id="{AAD3B3A6-4AB4-4971-8C12-8593A2772E70}"/>
              </a:ext>
            </a:extLst>
          </p:cNvPr>
          <p:cNvSpPr/>
          <p:nvPr/>
        </p:nvSpPr>
        <p:spPr>
          <a:xfrm>
            <a:off x="141737" y="5013226"/>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Assessment &amp; Analysis Standard 3: </a:t>
            </a:r>
          </a:p>
          <a:p>
            <a:pPr algn="ctr"/>
            <a:r>
              <a:rPr lang="en-US" sz="2200" b="1" dirty="0">
                <a:solidFill>
                  <a:schemeClr val="tx2">
                    <a:lumMod val="75000"/>
                  </a:schemeClr>
                </a:solidFill>
              </a:rPr>
              <a:t>Fieldwork is inclusive, ethical, objective </a:t>
            </a:r>
            <a:r>
              <a:rPr lang="en-US" sz="1500" b="1" dirty="0">
                <a:solidFill>
                  <a:schemeClr val="tx2">
                    <a:lumMod val="75000"/>
                  </a:schemeClr>
                </a:solidFill>
              </a:rPr>
              <a:t>(p51)</a:t>
            </a:r>
            <a:endParaRPr lang="en-US" sz="1500" dirty="0"/>
          </a:p>
        </p:txBody>
      </p:sp>
      <p:sp>
        <p:nvSpPr>
          <p:cNvPr id="31" name="Arrow: Right 30">
            <a:extLst>
              <a:ext uri="{FF2B5EF4-FFF2-40B4-BE49-F238E27FC236}">
                <a16:creationId xmlns:a16="http://schemas.microsoft.com/office/drawing/2014/main" id="{250939C4-617A-4202-9F73-770FD4F28173}"/>
              </a:ext>
            </a:extLst>
          </p:cNvPr>
          <p:cNvSpPr/>
          <p:nvPr/>
        </p:nvSpPr>
        <p:spPr>
          <a:xfrm>
            <a:off x="5294360" y="3960630"/>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32" name="Rectangle 31">
            <a:extLst>
              <a:ext uri="{FF2B5EF4-FFF2-40B4-BE49-F238E27FC236}">
                <a16:creationId xmlns:a16="http://schemas.microsoft.com/office/drawing/2014/main" id="{F814BEB7-3D09-4F96-A5C9-F6AFB114C081}"/>
              </a:ext>
            </a:extLst>
          </p:cNvPr>
          <p:cNvSpPr/>
          <p:nvPr/>
        </p:nvSpPr>
        <p:spPr>
          <a:xfrm>
            <a:off x="6497084" y="4116264"/>
            <a:ext cx="2113781" cy="103285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2">
                    <a:lumMod val="75000"/>
                  </a:schemeClr>
                </a:solidFill>
              </a:rPr>
              <a:t>Gather existing market data from multiple relevant sources, determine data gaps </a:t>
            </a:r>
            <a:endParaRPr lang="en-US" sz="1500" dirty="0">
              <a:solidFill>
                <a:schemeClr val="tx2">
                  <a:lumMod val="75000"/>
                </a:schemeClr>
              </a:solidFill>
            </a:endParaRPr>
          </a:p>
        </p:txBody>
      </p:sp>
      <p:sp>
        <p:nvSpPr>
          <p:cNvPr id="33" name="Arrow: Right 32">
            <a:extLst>
              <a:ext uri="{FF2B5EF4-FFF2-40B4-BE49-F238E27FC236}">
                <a16:creationId xmlns:a16="http://schemas.microsoft.com/office/drawing/2014/main" id="{67771156-181F-48D3-AD07-1E048ABFAF7D}"/>
              </a:ext>
            </a:extLst>
          </p:cNvPr>
          <p:cNvSpPr/>
          <p:nvPr/>
        </p:nvSpPr>
        <p:spPr>
          <a:xfrm>
            <a:off x="8671170" y="2734516"/>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Future Action</a:t>
            </a:r>
          </a:p>
        </p:txBody>
      </p:sp>
      <p:sp>
        <p:nvSpPr>
          <p:cNvPr id="34" name="Rectangle 33">
            <a:extLst>
              <a:ext uri="{FF2B5EF4-FFF2-40B4-BE49-F238E27FC236}">
                <a16:creationId xmlns:a16="http://schemas.microsoft.com/office/drawing/2014/main" id="{8556A7E3-834A-4E82-BFE2-8AEA9E100EF1}"/>
              </a:ext>
            </a:extLst>
          </p:cNvPr>
          <p:cNvSpPr/>
          <p:nvPr/>
        </p:nvSpPr>
        <p:spPr>
          <a:xfrm>
            <a:off x="10053753" y="2640771"/>
            <a:ext cx="2008134" cy="117759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2">
                    <a:lumMod val="75000"/>
                  </a:schemeClr>
                </a:solidFill>
              </a:rPr>
              <a:t>Ensure that programs do not transmit the virus to areas not currently affected </a:t>
            </a:r>
            <a:endParaRPr lang="en-US" sz="1500" dirty="0">
              <a:solidFill>
                <a:schemeClr val="tx2">
                  <a:lumMod val="75000"/>
                </a:schemeClr>
              </a:solidFill>
            </a:endParaRPr>
          </a:p>
        </p:txBody>
      </p:sp>
    </p:spTree>
    <p:extLst>
      <p:ext uri="{BB962C8B-B14F-4D97-AF65-F5344CB8AC3E}">
        <p14:creationId xmlns:p14="http://schemas.microsoft.com/office/powerpoint/2010/main" val="227235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5685C-5013-4E33-B43D-BF42EC90F743}"/>
              </a:ext>
            </a:extLst>
          </p:cNvPr>
          <p:cNvSpPr/>
          <p:nvPr/>
        </p:nvSpPr>
        <p:spPr>
          <a:xfrm>
            <a:off x="141739" y="1321904"/>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Asset Distribution Standard 3: </a:t>
            </a:r>
          </a:p>
          <a:p>
            <a:pPr algn="ctr"/>
            <a:r>
              <a:rPr lang="en-US" sz="2200" b="1" dirty="0">
                <a:solidFill>
                  <a:schemeClr val="tx2">
                    <a:lumMod val="75000"/>
                  </a:schemeClr>
                </a:solidFill>
              </a:rPr>
              <a:t>Productive Assets are Protected </a:t>
            </a:r>
            <a:r>
              <a:rPr lang="en-US" sz="1500" b="1" dirty="0">
                <a:solidFill>
                  <a:schemeClr val="tx2">
                    <a:lumMod val="75000"/>
                  </a:schemeClr>
                </a:solidFill>
              </a:rPr>
              <a:t>(p104)</a:t>
            </a:r>
            <a:endParaRPr lang="en-US" sz="1500" dirty="0"/>
          </a:p>
        </p:txBody>
      </p:sp>
      <p:pic>
        <p:nvPicPr>
          <p:cNvPr id="13" name="Content Placeholder 12">
            <a:extLst>
              <a:ext uri="{FF2B5EF4-FFF2-40B4-BE49-F238E27FC236}">
                <a16:creationId xmlns:a16="http://schemas.microsoft.com/office/drawing/2014/main" id="{D1E1AAC3-0A42-4FAF-B67B-C9774C43F1E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413767" y="1934182"/>
            <a:ext cx="6170593" cy="4032126"/>
          </a:xfrm>
        </p:spPr>
      </p:pic>
      <p:sp>
        <p:nvSpPr>
          <p:cNvPr id="2" name="Slide Number Placeholder 1">
            <a:extLst>
              <a:ext uri="{FF2B5EF4-FFF2-40B4-BE49-F238E27FC236}">
                <a16:creationId xmlns:a16="http://schemas.microsoft.com/office/drawing/2014/main" id="{D0766F4F-C081-4709-973F-645E5370BAF1}"/>
              </a:ext>
            </a:extLst>
          </p:cNvPr>
          <p:cNvSpPr>
            <a:spLocks noGrp="1"/>
          </p:cNvSpPr>
          <p:nvPr>
            <p:ph type="sldNum" sz="quarter" idx="12"/>
          </p:nvPr>
        </p:nvSpPr>
        <p:spPr>
          <a:xfrm>
            <a:off x="11679095" y="6394452"/>
            <a:ext cx="44372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0790E9-14CD-724D-AB79-EB452BFCF5F9}" type="slidenum">
              <a:rPr kumimoji="0" lang="en-US" sz="1300" b="0" i="0" u="none" strike="noStrike" kern="1200" cap="none" spc="0" normalizeH="0" baseline="0" noProof="0" smtClean="0">
                <a:ln>
                  <a:noFill/>
                </a:ln>
                <a:solidFill>
                  <a:srgbClr val="0080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srgbClr val="008000"/>
              </a:solidFill>
              <a:effectLst/>
              <a:uLnTx/>
              <a:uFillTx/>
              <a:latin typeface="Calibri"/>
              <a:ea typeface="+mn-ea"/>
              <a:cs typeface="+mn-cs"/>
            </a:endParaRPr>
          </a:p>
        </p:txBody>
      </p:sp>
      <p:pic>
        <p:nvPicPr>
          <p:cNvPr id="7" name="Content Placeholder 12">
            <a:extLst>
              <a:ext uri="{FF2B5EF4-FFF2-40B4-BE49-F238E27FC236}">
                <a16:creationId xmlns:a16="http://schemas.microsoft.com/office/drawing/2014/main" id="{DCE2E094-706C-4C10-857E-8480E15A0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5176" y="1933793"/>
            <a:ext cx="6172200" cy="4033176"/>
          </a:xfrm>
        </p:spPr>
      </p:pic>
      <p:sp>
        <p:nvSpPr>
          <p:cNvPr id="11" name="Text Placeholder 5">
            <a:extLst>
              <a:ext uri="{FF2B5EF4-FFF2-40B4-BE49-F238E27FC236}">
                <a16:creationId xmlns:a16="http://schemas.microsoft.com/office/drawing/2014/main" id="{BA699E03-0BB3-4FE3-AD26-205C186426AE}"/>
              </a:ext>
            </a:extLst>
          </p:cNvPr>
          <p:cNvSpPr txBox="1">
            <a:spLocks/>
          </p:cNvSpPr>
          <p:nvPr/>
        </p:nvSpPr>
        <p:spPr>
          <a:xfrm>
            <a:off x="1220788" y="381000"/>
            <a:ext cx="10001107" cy="508000"/>
          </a:xfrm>
          <a:prstGeom prst="rect">
            <a:avLst/>
          </a:prstGeom>
        </p:spPr>
        <p:txBody>
          <a:bodyPr>
            <a:normAutofit lnSpcReduction="10000"/>
          </a:bodyPr>
          <a:lstStyle>
            <a:lvl1pPr marL="0" indent="0" algn="l" defTabSz="609493" rtl="0" eaLnBrk="1" latinLnBrk="0" hangingPunct="1">
              <a:spcBef>
                <a:spcPct val="20000"/>
              </a:spcBef>
              <a:buFont typeface="Arial"/>
              <a:buNone/>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lvl="0">
              <a:defRPr/>
            </a:pPr>
            <a:r>
              <a:rPr lang="en-US" sz="2800" b="1" dirty="0">
                <a:solidFill>
                  <a:prstClr val="black"/>
                </a:solidFill>
              </a:rPr>
              <a:t>Technical Standards that are particularly relevant right now…</a:t>
            </a:r>
          </a:p>
        </p:txBody>
      </p:sp>
      <p:sp>
        <p:nvSpPr>
          <p:cNvPr id="4" name="Rectangle 3">
            <a:extLst>
              <a:ext uri="{FF2B5EF4-FFF2-40B4-BE49-F238E27FC236}">
                <a16:creationId xmlns:a16="http://schemas.microsoft.com/office/drawing/2014/main" id="{C5594144-3B5A-43DC-86E5-D6972214CEB0}"/>
              </a:ext>
            </a:extLst>
          </p:cNvPr>
          <p:cNvSpPr/>
          <p:nvPr/>
        </p:nvSpPr>
        <p:spPr>
          <a:xfrm>
            <a:off x="10042127" y="1345193"/>
            <a:ext cx="2008134" cy="117759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2">
                    <a:lumMod val="75000"/>
                  </a:schemeClr>
                </a:solidFill>
              </a:rPr>
              <a:t>Design programs that fill CVA gaps, being sensitive to the potential for market distortions </a:t>
            </a:r>
          </a:p>
        </p:txBody>
      </p:sp>
      <p:sp>
        <p:nvSpPr>
          <p:cNvPr id="12" name="Rectangle 11">
            <a:extLst>
              <a:ext uri="{FF2B5EF4-FFF2-40B4-BE49-F238E27FC236}">
                <a16:creationId xmlns:a16="http://schemas.microsoft.com/office/drawing/2014/main" id="{00C9DC2E-9537-47A0-959C-9EFBB9D356A2}"/>
              </a:ext>
            </a:extLst>
          </p:cNvPr>
          <p:cNvSpPr/>
          <p:nvPr/>
        </p:nvSpPr>
        <p:spPr>
          <a:xfrm>
            <a:off x="6484355" y="1237731"/>
            <a:ext cx="2101558" cy="1177590"/>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2">
                    <a:lumMod val="75000"/>
                  </a:schemeClr>
                </a:solidFill>
              </a:rPr>
              <a:t>Gather data on activities to protect household and business assets (like CVA). Share information widely. </a:t>
            </a:r>
          </a:p>
        </p:txBody>
      </p:sp>
      <p:sp>
        <p:nvSpPr>
          <p:cNvPr id="14" name="Rectangle 13">
            <a:extLst>
              <a:ext uri="{FF2B5EF4-FFF2-40B4-BE49-F238E27FC236}">
                <a16:creationId xmlns:a16="http://schemas.microsoft.com/office/drawing/2014/main" id="{962B10E1-BA1B-4BD1-8E7D-B777D2BAA1A8}"/>
              </a:ext>
            </a:extLst>
          </p:cNvPr>
          <p:cNvSpPr/>
          <p:nvPr/>
        </p:nvSpPr>
        <p:spPr>
          <a:xfrm>
            <a:off x="151382" y="2542047"/>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Financial Services Standard 2: </a:t>
            </a:r>
          </a:p>
          <a:p>
            <a:pPr algn="ctr"/>
            <a:r>
              <a:rPr lang="en-US" sz="2200" b="1" dirty="0">
                <a:solidFill>
                  <a:schemeClr val="tx2">
                    <a:lumMod val="75000"/>
                  </a:schemeClr>
                </a:solidFill>
              </a:rPr>
              <a:t>Support Local Supply for Financial Services </a:t>
            </a:r>
            <a:r>
              <a:rPr lang="en-US" sz="1500" b="1" dirty="0">
                <a:solidFill>
                  <a:schemeClr val="tx2">
                    <a:lumMod val="75000"/>
                  </a:schemeClr>
                </a:solidFill>
              </a:rPr>
              <a:t>(p124)</a:t>
            </a:r>
            <a:endParaRPr lang="en-US" sz="1500" dirty="0"/>
          </a:p>
        </p:txBody>
      </p:sp>
      <p:sp>
        <p:nvSpPr>
          <p:cNvPr id="5" name="Arrow: Right 4">
            <a:extLst>
              <a:ext uri="{FF2B5EF4-FFF2-40B4-BE49-F238E27FC236}">
                <a16:creationId xmlns:a16="http://schemas.microsoft.com/office/drawing/2014/main" id="{3A8BB216-9485-4E52-A7E6-AF3EB4D9BF53}"/>
              </a:ext>
            </a:extLst>
          </p:cNvPr>
          <p:cNvSpPr/>
          <p:nvPr/>
        </p:nvSpPr>
        <p:spPr>
          <a:xfrm>
            <a:off x="5314289" y="1402602"/>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16" name="Arrow: Right 15">
            <a:extLst>
              <a:ext uri="{FF2B5EF4-FFF2-40B4-BE49-F238E27FC236}">
                <a16:creationId xmlns:a16="http://schemas.microsoft.com/office/drawing/2014/main" id="{4DD85275-44F6-435C-AA90-8A35A8B22DCD}"/>
              </a:ext>
            </a:extLst>
          </p:cNvPr>
          <p:cNvSpPr/>
          <p:nvPr/>
        </p:nvSpPr>
        <p:spPr>
          <a:xfrm>
            <a:off x="8671170" y="1402602"/>
            <a:ext cx="1355174"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17" name="Arrow: Right 16">
            <a:extLst>
              <a:ext uri="{FF2B5EF4-FFF2-40B4-BE49-F238E27FC236}">
                <a16:creationId xmlns:a16="http://schemas.microsoft.com/office/drawing/2014/main" id="{B041654D-2260-432B-AEA9-0A6641D21398}"/>
              </a:ext>
            </a:extLst>
          </p:cNvPr>
          <p:cNvSpPr/>
          <p:nvPr/>
        </p:nvSpPr>
        <p:spPr>
          <a:xfrm>
            <a:off x="12630205" y="3014199"/>
            <a:ext cx="1849152" cy="82960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Immediate Action</a:t>
            </a:r>
          </a:p>
        </p:txBody>
      </p:sp>
      <p:sp>
        <p:nvSpPr>
          <p:cNvPr id="18" name="Arrow: Right 17">
            <a:extLst>
              <a:ext uri="{FF2B5EF4-FFF2-40B4-BE49-F238E27FC236}">
                <a16:creationId xmlns:a16="http://schemas.microsoft.com/office/drawing/2014/main" id="{EA10B145-A858-487D-AA6D-103B032D3A92}"/>
              </a:ext>
            </a:extLst>
          </p:cNvPr>
          <p:cNvSpPr/>
          <p:nvPr/>
        </p:nvSpPr>
        <p:spPr>
          <a:xfrm>
            <a:off x="12689273" y="4051226"/>
            <a:ext cx="1790084" cy="1032387"/>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2">
                    <a:lumMod val="75000"/>
                  </a:schemeClr>
                </a:solidFill>
              </a:rPr>
              <a:t>Potential Future Action</a:t>
            </a:r>
          </a:p>
        </p:txBody>
      </p:sp>
      <p:sp>
        <p:nvSpPr>
          <p:cNvPr id="19" name="Arrow: Right 18">
            <a:extLst>
              <a:ext uri="{FF2B5EF4-FFF2-40B4-BE49-F238E27FC236}">
                <a16:creationId xmlns:a16="http://schemas.microsoft.com/office/drawing/2014/main" id="{97B848BF-516A-428C-9979-B82D3E539D18}"/>
              </a:ext>
            </a:extLst>
          </p:cNvPr>
          <p:cNvSpPr/>
          <p:nvPr/>
        </p:nvSpPr>
        <p:spPr>
          <a:xfrm>
            <a:off x="5299988" y="5275745"/>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20" name="Arrow: Right 19">
            <a:extLst>
              <a:ext uri="{FF2B5EF4-FFF2-40B4-BE49-F238E27FC236}">
                <a16:creationId xmlns:a16="http://schemas.microsoft.com/office/drawing/2014/main" id="{AF70C4A7-6869-482E-9039-06D473DA40C9}"/>
              </a:ext>
            </a:extLst>
          </p:cNvPr>
          <p:cNvSpPr/>
          <p:nvPr/>
        </p:nvSpPr>
        <p:spPr>
          <a:xfrm>
            <a:off x="5324023" y="2724978"/>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21" name="Rectangle 20">
            <a:extLst>
              <a:ext uri="{FF2B5EF4-FFF2-40B4-BE49-F238E27FC236}">
                <a16:creationId xmlns:a16="http://schemas.microsoft.com/office/drawing/2014/main" id="{F7BA79A3-81C1-4BE4-9A8B-1B87D63318E4}"/>
              </a:ext>
            </a:extLst>
          </p:cNvPr>
          <p:cNvSpPr/>
          <p:nvPr/>
        </p:nvSpPr>
        <p:spPr>
          <a:xfrm>
            <a:off x="6509818" y="2541946"/>
            <a:ext cx="2088317" cy="120747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2">
                    <a:lumMod val="75000"/>
                  </a:schemeClr>
                </a:solidFill>
              </a:rPr>
              <a:t>Gather data on financial services needs of the population and the ability of providers to meet those needs in light of the crisis </a:t>
            </a:r>
          </a:p>
        </p:txBody>
      </p:sp>
      <p:sp>
        <p:nvSpPr>
          <p:cNvPr id="22" name="Arrow: Right 21">
            <a:extLst>
              <a:ext uri="{FF2B5EF4-FFF2-40B4-BE49-F238E27FC236}">
                <a16:creationId xmlns:a16="http://schemas.microsoft.com/office/drawing/2014/main" id="{615DB5C0-4658-4AC4-AA1A-0244898A0AB1}"/>
              </a:ext>
            </a:extLst>
          </p:cNvPr>
          <p:cNvSpPr/>
          <p:nvPr/>
        </p:nvSpPr>
        <p:spPr>
          <a:xfrm>
            <a:off x="8671170" y="5450552"/>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23" name="Arrow: Right 22">
            <a:extLst>
              <a:ext uri="{FF2B5EF4-FFF2-40B4-BE49-F238E27FC236}">
                <a16:creationId xmlns:a16="http://schemas.microsoft.com/office/drawing/2014/main" id="{CCFC5161-684C-48C0-8F7B-487D00FB4B86}"/>
              </a:ext>
            </a:extLst>
          </p:cNvPr>
          <p:cNvSpPr/>
          <p:nvPr/>
        </p:nvSpPr>
        <p:spPr>
          <a:xfrm>
            <a:off x="8689278" y="4204420"/>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24" name="Rectangle 23">
            <a:extLst>
              <a:ext uri="{FF2B5EF4-FFF2-40B4-BE49-F238E27FC236}">
                <a16:creationId xmlns:a16="http://schemas.microsoft.com/office/drawing/2014/main" id="{C38272E6-A2A5-4F1A-B8B2-0D47A796912E}"/>
              </a:ext>
            </a:extLst>
          </p:cNvPr>
          <p:cNvSpPr/>
          <p:nvPr/>
        </p:nvSpPr>
        <p:spPr>
          <a:xfrm>
            <a:off x="6484354" y="5195668"/>
            <a:ext cx="2113781" cy="1483832"/>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2">
                    <a:lumMod val="75000"/>
                  </a:schemeClr>
                </a:solidFill>
              </a:rPr>
              <a:t>Identify solutions for employers to support employees and/or keep working. Share widely, to give good publicity to the employers and encourage other employers. </a:t>
            </a:r>
          </a:p>
        </p:txBody>
      </p:sp>
      <p:sp>
        <p:nvSpPr>
          <p:cNvPr id="25" name="Rectangle 24">
            <a:extLst>
              <a:ext uri="{FF2B5EF4-FFF2-40B4-BE49-F238E27FC236}">
                <a16:creationId xmlns:a16="http://schemas.microsoft.com/office/drawing/2014/main" id="{E08A0A34-66C0-46E5-B99B-9CD7E0D96CBD}"/>
              </a:ext>
            </a:extLst>
          </p:cNvPr>
          <p:cNvSpPr/>
          <p:nvPr/>
        </p:nvSpPr>
        <p:spPr>
          <a:xfrm>
            <a:off x="10027490" y="4026403"/>
            <a:ext cx="2008134" cy="1339396"/>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2">
                    <a:lumMod val="75000"/>
                  </a:schemeClr>
                </a:solidFill>
              </a:rPr>
              <a:t>Invest in local payment systems, including solutions to address the digital divide and the capacity constraints of marginalized groups</a:t>
            </a:r>
          </a:p>
        </p:txBody>
      </p:sp>
      <p:sp>
        <p:nvSpPr>
          <p:cNvPr id="26" name="Rectangle 25">
            <a:extLst>
              <a:ext uri="{FF2B5EF4-FFF2-40B4-BE49-F238E27FC236}">
                <a16:creationId xmlns:a16="http://schemas.microsoft.com/office/drawing/2014/main" id="{C508FA57-E5EB-491F-824A-23F592F2CE51}"/>
              </a:ext>
            </a:extLst>
          </p:cNvPr>
          <p:cNvSpPr/>
          <p:nvPr/>
        </p:nvSpPr>
        <p:spPr>
          <a:xfrm>
            <a:off x="10051616" y="5536096"/>
            <a:ext cx="2010069" cy="117759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2">
                    <a:lumMod val="75000"/>
                  </a:schemeClr>
                </a:solidFill>
              </a:rPr>
              <a:t>Identify long term employment trends for local markets and identify ways to support without distorting the market</a:t>
            </a:r>
          </a:p>
        </p:txBody>
      </p:sp>
      <p:sp>
        <p:nvSpPr>
          <p:cNvPr id="9" name="Text Placeholder 8">
            <a:extLst>
              <a:ext uri="{FF2B5EF4-FFF2-40B4-BE49-F238E27FC236}">
                <a16:creationId xmlns:a16="http://schemas.microsoft.com/office/drawing/2014/main" id="{6C45709A-9F44-48B8-AA10-8AE49C1ECF2F}"/>
              </a:ext>
            </a:extLst>
          </p:cNvPr>
          <p:cNvSpPr>
            <a:spLocks noGrp="1"/>
          </p:cNvSpPr>
          <p:nvPr>
            <p:ph type="body" sz="half" idx="2"/>
          </p:nvPr>
        </p:nvSpPr>
        <p:spPr>
          <a:xfrm>
            <a:off x="3053600" y="8020056"/>
            <a:ext cx="3932237" cy="3811588"/>
          </a:xfrm>
        </p:spPr>
        <p:txBody>
          <a:bodyPr/>
          <a:lstStyle/>
          <a:p>
            <a:endParaRPr lang="en-US" dirty="0"/>
          </a:p>
        </p:txBody>
      </p:sp>
      <p:sp>
        <p:nvSpPr>
          <p:cNvPr id="29" name="Rectangle 28">
            <a:extLst>
              <a:ext uri="{FF2B5EF4-FFF2-40B4-BE49-F238E27FC236}">
                <a16:creationId xmlns:a16="http://schemas.microsoft.com/office/drawing/2014/main" id="{A8F45746-8790-4741-92F3-78F9142C2679}"/>
              </a:ext>
            </a:extLst>
          </p:cNvPr>
          <p:cNvSpPr/>
          <p:nvPr/>
        </p:nvSpPr>
        <p:spPr>
          <a:xfrm>
            <a:off x="141738" y="3768809"/>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Financial Services Standard 3: </a:t>
            </a:r>
          </a:p>
          <a:p>
            <a:pPr algn="ctr"/>
            <a:r>
              <a:rPr lang="en-US" sz="2200" b="1" dirty="0">
                <a:solidFill>
                  <a:schemeClr val="tx2">
                    <a:lumMod val="75000"/>
                  </a:schemeClr>
                </a:solidFill>
              </a:rPr>
              <a:t>Use existing formal financial service providers for cash transfers </a:t>
            </a:r>
            <a:r>
              <a:rPr lang="en-US" sz="1500" b="1" dirty="0">
                <a:solidFill>
                  <a:schemeClr val="tx2">
                    <a:lumMod val="75000"/>
                  </a:schemeClr>
                </a:solidFill>
              </a:rPr>
              <a:t>(p129)</a:t>
            </a:r>
            <a:endParaRPr lang="en-US" sz="1500" dirty="0"/>
          </a:p>
        </p:txBody>
      </p:sp>
      <p:sp>
        <p:nvSpPr>
          <p:cNvPr id="30" name="Rectangle 29">
            <a:extLst>
              <a:ext uri="{FF2B5EF4-FFF2-40B4-BE49-F238E27FC236}">
                <a16:creationId xmlns:a16="http://schemas.microsoft.com/office/drawing/2014/main" id="{AAD3B3A6-4AB4-4971-8C12-8593A2772E70}"/>
              </a:ext>
            </a:extLst>
          </p:cNvPr>
          <p:cNvSpPr/>
          <p:nvPr/>
        </p:nvSpPr>
        <p:spPr>
          <a:xfrm>
            <a:off x="141737" y="5013226"/>
            <a:ext cx="5117109" cy="10457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u="sng" dirty="0">
                <a:solidFill>
                  <a:schemeClr val="tx2">
                    <a:lumMod val="75000"/>
                  </a:schemeClr>
                </a:solidFill>
              </a:rPr>
              <a:t>Employment Standard 3: </a:t>
            </a:r>
          </a:p>
          <a:p>
            <a:pPr algn="ctr"/>
            <a:r>
              <a:rPr lang="en-US" sz="2200" b="1" dirty="0">
                <a:solidFill>
                  <a:schemeClr val="tx2">
                    <a:lumMod val="75000"/>
                  </a:schemeClr>
                </a:solidFill>
              </a:rPr>
              <a:t>Job Sustainability supported </a:t>
            </a:r>
            <a:r>
              <a:rPr lang="en-US" sz="1500" b="1" dirty="0">
                <a:solidFill>
                  <a:schemeClr val="tx2">
                    <a:lumMod val="75000"/>
                  </a:schemeClr>
                </a:solidFill>
              </a:rPr>
              <a:t>(p151)</a:t>
            </a:r>
            <a:endParaRPr lang="en-US" sz="1500" dirty="0"/>
          </a:p>
        </p:txBody>
      </p:sp>
      <p:sp>
        <p:nvSpPr>
          <p:cNvPr id="31" name="Arrow: Right 30">
            <a:extLst>
              <a:ext uri="{FF2B5EF4-FFF2-40B4-BE49-F238E27FC236}">
                <a16:creationId xmlns:a16="http://schemas.microsoft.com/office/drawing/2014/main" id="{250939C4-617A-4202-9F73-770FD4F28173}"/>
              </a:ext>
            </a:extLst>
          </p:cNvPr>
          <p:cNvSpPr/>
          <p:nvPr/>
        </p:nvSpPr>
        <p:spPr>
          <a:xfrm>
            <a:off x="5294360" y="3960630"/>
            <a:ext cx="1130263" cy="829601"/>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Immediate Action</a:t>
            </a:r>
          </a:p>
        </p:txBody>
      </p:sp>
      <p:sp>
        <p:nvSpPr>
          <p:cNvPr id="32" name="Rectangle 31">
            <a:extLst>
              <a:ext uri="{FF2B5EF4-FFF2-40B4-BE49-F238E27FC236}">
                <a16:creationId xmlns:a16="http://schemas.microsoft.com/office/drawing/2014/main" id="{F814BEB7-3D09-4F96-A5C9-F6AFB114C081}"/>
              </a:ext>
            </a:extLst>
          </p:cNvPr>
          <p:cNvSpPr/>
          <p:nvPr/>
        </p:nvSpPr>
        <p:spPr>
          <a:xfrm>
            <a:off x="6497455" y="3860415"/>
            <a:ext cx="2113781" cy="1236269"/>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350" dirty="0">
                <a:solidFill>
                  <a:schemeClr val="tx2">
                    <a:lumMod val="75000"/>
                  </a:schemeClr>
                </a:solidFill>
              </a:rPr>
              <a:t>Understand digital infrastructure in your area. Use local FS providers for distribution and also  identify alternative delivery mechanisms. </a:t>
            </a:r>
          </a:p>
        </p:txBody>
      </p:sp>
      <p:sp>
        <p:nvSpPr>
          <p:cNvPr id="33" name="Arrow: Right 32">
            <a:extLst>
              <a:ext uri="{FF2B5EF4-FFF2-40B4-BE49-F238E27FC236}">
                <a16:creationId xmlns:a16="http://schemas.microsoft.com/office/drawing/2014/main" id="{67771156-181F-48D3-AD07-1E048ABFAF7D}"/>
              </a:ext>
            </a:extLst>
          </p:cNvPr>
          <p:cNvSpPr/>
          <p:nvPr/>
        </p:nvSpPr>
        <p:spPr>
          <a:xfrm>
            <a:off x="8671170" y="2734516"/>
            <a:ext cx="1307411" cy="925562"/>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lumMod val="75000"/>
                  </a:schemeClr>
                </a:solidFill>
              </a:rPr>
              <a:t>Potential Future Action</a:t>
            </a:r>
          </a:p>
        </p:txBody>
      </p:sp>
      <p:sp>
        <p:nvSpPr>
          <p:cNvPr id="34" name="Rectangle 33">
            <a:extLst>
              <a:ext uri="{FF2B5EF4-FFF2-40B4-BE49-F238E27FC236}">
                <a16:creationId xmlns:a16="http://schemas.microsoft.com/office/drawing/2014/main" id="{8556A7E3-834A-4E82-BFE2-8AEA9E100EF1}"/>
              </a:ext>
            </a:extLst>
          </p:cNvPr>
          <p:cNvSpPr/>
          <p:nvPr/>
        </p:nvSpPr>
        <p:spPr>
          <a:xfrm>
            <a:off x="10027490" y="2677497"/>
            <a:ext cx="2008134" cy="1177590"/>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tx2">
                    <a:lumMod val="75000"/>
                  </a:schemeClr>
                </a:solidFill>
              </a:rPr>
              <a:t>Do scenario planning looking at medium to long term outlook for local markets and the institutions that support them</a:t>
            </a:r>
          </a:p>
        </p:txBody>
      </p:sp>
    </p:spTree>
    <p:extLst>
      <p:ext uri="{BB962C8B-B14F-4D97-AF65-F5344CB8AC3E}">
        <p14:creationId xmlns:p14="http://schemas.microsoft.com/office/powerpoint/2010/main" val="22054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P spid="21" grpId="0" animBg="1"/>
      <p:bldP spid="22" grpId="0" animBg="1"/>
      <p:bldP spid="23" grpId="0" animBg="1"/>
      <p:bldP spid="24" grpId="0" animBg="1"/>
      <p:bldP spid="25" grpId="0" animBg="1"/>
      <p:bldP spid="26" grpId="0" animBg="1"/>
      <p:bldP spid="29" grpId="0" animBg="1"/>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7417949E-F768-4F5D-B524-B2D2EBA17E92}"/>
              </a:ext>
            </a:extLst>
          </p:cNvPr>
          <p:cNvSpPr>
            <a:spLocks noGrp="1"/>
          </p:cNvSpPr>
          <p:nvPr>
            <p:ph type="sldNum" sz="quarter" idx="4294967295"/>
          </p:nvPr>
        </p:nvSpPr>
        <p:spPr>
          <a:xfrm>
            <a:off x="11680549" y="6394452"/>
            <a:ext cx="443836" cy="365125"/>
          </a:xfrm>
        </p:spPr>
        <p:txBody>
          <a:bodyPr/>
          <a:lstStyle/>
          <a:p>
            <a:pPr>
              <a:spcAft>
                <a:spcPts val="600"/>
              </a:spcAft>
            </a:pPr>
            <a:fld id="{AF88E988-FB04-AB4E-BE5A-59F242AF7F7A}" type="slidenum">
              <a:rPr lang="en-US" smtClean="0"/>
              <a:pPr>
                <a:spcAft>
                  <a:spcPts val="600"/>
                </a:spcAft>
              </a:pPr>
              <a:t>8</a:t>
            </a:fld>
            <a:endParaRPr lang="en-US"/>
          </a:p>
        </p:txBody>
      </p:sp>
      <p:sp>
        <p:nvSpPr>
          <p:cNvPr id="9" name="Text Placeholder 8">
            <a:extLst>
              <a:ext uri="{FF2B5EF4-FFF2-40B4-BE49-F238E27FC236}">
                <a16:creationId xmlns:a16="http://schemas.microsoft.com/office/drawing/2014/main" id="{2AA91227-CAC7-4D68-B593-ED958741F285}"/>
              </a:ext>
            </a:extLst>
          </p:cNvPr>
          <p:cNvSpPr>
            <a:spLocks noGrp="1"/>
          </p:cNvSpPr>
          <p:nvPr>
            <p:ph type="body" idx="1"/>
          </p:nvPr>
        </p:nvSpPr>
        <p:spPr/>
        <p:txBody>
          <a:bodyPr/>
          <a:lstStyle/>
          <a:p>
            <a:r>
              <a:rPr lang="en-US" sz="5200" dirty="0"/>
              <a:t>Questions?...</a:t>
            </a:r>
          </a:p>
        </p:txBody>
      </p:sp>
    </p:spTree>
    <p:extLst>
      <p:ext uri="{BB962C8B-B14F-4D97-AF65-F5344CB8AC3E}">
        <p14:creationId xmlns:p14="http://schemas.microsoft.com/office/powerpoint/2010/main" val="2702549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38249CA-E51A-436D-8CA3-E2D094FF11F2}"/>
              </a:ext>
            </a:extLst>
          </p:cNvPr>
          <p:cNvSpPr>
            <a:spLocks noGrp="1"/>
          </p:cNvSpPr>
          <p:nvPr>
            <p:ph type="body" sz="quarter" idx="15"/>
          </p:nvPr>
        </p:nvSpPr>
        <p:spPr/>
        <p:txBody>
          <a:bodyPr/>
          <a:lstStyle/>
          <a:p>
            <a:r>
              <a:rPr lang="en-US" dirty="0"/>
              <a:t>Stay Connected With Us</a:t>
            </a:r>
          </a:p>
        </p:txBody>
      </p:sp>
      <p:sp>
        <p:nvSpPr>
          <p:cNvPr id="5" name="Slide Number Placeholder 4">
            <a:extLst>
              <a:ext uri="{FF2B5EF4-FFF2-40B4-BE49-F238E27FC236}">
                <a16:creationId xmlns:a16="http://schemas.microsoft.com/office/drawing/2014/main" id="{A13EADD6-F076-42CA-AAF0-9E2857528184}"/>
              </a:ext>
            </a:extLst>
          </p:cNvPr>
          <p:cNvSpPr>
            <a:spLocks noGrp="1"/>
          </p:cNvSpPr>
          <p:nvPr>
            <p:ph type="sldNum" sz="quarter" idx="4"/>
          </p:nvPr>
        </p:nvSpPr>
        <p:spPr/>
        <p:txBody>
          <a:bodyPr/>
          <a:lstStyle/>
          <a:p>
            <a:fld id="{AF88E988-FB04-AB4E-BE5A-59F242AF7F7A}" type="slidenum">
              <a:rPr lang="en-US" smtClean="0"/>
              <a:pPr/>
              <a:t>9</a:t>
            </a:fld>
            <a:endParaRPr lang="en-US" dirty="0"/>
          </a:p>
        </p:txBody>
      </p:sp>
      <p:sp>
        <p:nvSpPr>
          <p:cNvPr id="6" name="TextBox 5">
            <a:extLst>
              <a:ext uri="{FF2B5EF4-FFF2-40B4-BE49-F238E27FC236}">
                <a16:creationId xmlns:a16="http://schemas.microsoft.com/office/drawing/2014/main" id="{92339734-83FB-4F69-9AF3-C9981D139532}"/>
              </a:ext>
            </a:extLst>
          </p:cNvPr>
          <p:cNvSpPr txBox="1"/>
          <p:nvPr/>
        </p:nvSpPr>
        <p:spPr>
          <a:xfrm>
            <a:off x="597647" y="4306668"/>
            <a:ext cx="2519454" cy="584775"/>
          </a:xfrm>
          <a:prstGeom prst="rect">
            <a:avLst/>
          </a:prstGeom>
        </p:spPr>
        <p:txBody>
          <a:bodyPr wrap="square" rtlCol="0">
            <a:spAutoFit/>
          </a:bodyPr>
          <a:lstStyle/>
          <a:p>
            <a:pPr algn="ctr"/>
            <a:r>
              <a:rPr lang="en-US" b="1" dirty="0">
                <a:latin typeface="Arial" charset="0"/>
                <a:ea typeface="Arial" charset="0"/>
                <a:cs typeface="Arial" charset="0"/>
              </a:rPr>
              <a:t>Karri Byrne</a:t>
            </a:r>
          </a:p>
          <a:p>
            <a:pPr algn="ctr"/>
            <a:r>
              <a:rPr lang="en-US" sz="1400" dirty="0">
                <a:latin typeface="Arial" charset="0"/>
                <a:ea typeface="Arial" charset="0"/>
                <a:cs typeface="Arial" charset="0"/>
              </a:rPr>
              <a:t>Karri.byrne@gmail.com</a:t>
            </a:r>
            <a:endParaRPr lang="en-US" sz="1600" dirty="0">
              <a:latin typeface="Arial" charset="0"/>
              <a:ea typeface="Arial" charset="0"/>
              <a:cs typeface="Arial" charset="0"/>
            </a:endParaRPr>
          </a:p>
        </p:txBody>
      </p:sp>
      <p:sp>
        <p:nvSpPr>
          <p:cNvPr id="7" name="TextBox 6">
            <a:extLst>
              <a:ext uri="{FF2B5EF4-FFF2-40B4-BE49-F238E27FC236}">
                <a16:creationId xmlns:a16="http://schemas.microsoft.com/office/drawing/2014/main" id="{83526693-12D1-4110-BB79-45F9A3A335AA}"/>
              </a:ext>
            </a:extLst>
          </p:cNvPr>
          <p:cNvSpPr txBox="1"/>
          <p:nvPr/>
        </p:nvSpPr>
        <p:spPr>
          <a:xfrm>
            <a:off x="6285940" y="4271431"/>
            <a:ext cx="2633542" cy="800219"/>
          </a:xfrm>
          <a:prstGeom prst="rect">
            <a:avLst/>
          </a:prstGeom>
        </p:spPr>
        <p:txBody>
          <a:bodyPr wrap="square" rtlCol="0">
            <a:spAutoFit/>
          </a:bodyPr>
          <a:lstStyle/>
          <a:p>
            <a:pPr algn="ctr"/>
            <a:r>
              <a:rPr lang="en-US" b="1" dirty="0">
                <a:latin typeface="Arial" charset="0"/>
                <a:ea typeface="Arial" charset="0"/>
                <a:cs typeface="Arial" charset="0"/>
              </a:rPr>
              <a:t>Katie Whitehouse</a:t>
            </a:r>
          </a:p>
          <a:p>
            <a:pPr algn="ctr"/>
            <a:r>
              <a:rPr lang="en-US" sz="1400" dirty="0" err="1">
                <a:latin typeface="Arial" charset="0"/>
                <a:ea typeface="Arial" charset="0"/>
                <a:cs typeface="Arial" charset="0"/>
              </a:rPr>
              <a:t>kwhitehouse</a:t>
            </a:r>
            <a:r>
              <a:rPr lang="en-US" sz="1400" dirty="0">
                <a:latin typeface="Arial" charset="0"/>
                <a:ea typeface="Arial" charset="0"/>
                <a:cs typeface="Arial" charset="0"/>
              </a:rPr>
              <a:t>@</a:t>
            </a:r>
          </a:p>
          <a:p>
            <a:pPr algn="ctr"/>
            <a:r>
              <a:rPr lang="en-US" sz="1400" dirty="0">
                <a:latin typeface="Arial" charset="0"/>
                <a:ea typeface="Arial" charset="0"/>
                <a:cs typeface="Arial" charset="0"/>
              </a:rPr>
              <a:t>bthebconsulting.co.uk</a:t>
            </a:r>
          </a:p>
        </p:txBody>
      </p:sp>
      <p:sp>
        <p:nvSpPr>
          <p:cNvPr id="8" name="TextBox 7">
            <a:extLst>
              <a:ext uri="{FF2B5EF4-FFF2-40B4-BE49-F238E27FC236}">
                <a16:creationId xmlns:a16="http://schemas.microsoft.com/office/drawing/2014/main" id="{62E4D145-80BF-46E7-85D5-BA0BC14C4974}"/>
              </a:ext>
            </a:extLst>
          </p:cNvPr>
          <p:cNvSpPr txBox="1"/>
          <p:nvPr/>
        </p:nvSpPr>
        <p:spPr>
          <a:xfrm>
            <a:off x="3388073" y="4278112"/>
            <a:ext cx="2676088" cy="584775"/>
          </a:xfrm>
          <a:prstGeom prst="rect">
            <a:avLst/>
          </a:prstGeom>
        </p:spPr>
        <p:txBody>
          <a:bodyPr wrap="square" rtlCol="0">
            <a:spAutoFit/>
          </a:bodyPr>
          <a:lstStyle/>
          <a:p>
            <a:pPr algn="ctr"/>
            <a:r>
              <a:rPr lang="en-US" b="1" dirty="0">
                <a:latin typeface="Arial" charset="0"/>
                <a:ea typeface="Arial" charset="0"/>
                <a:cs typeface="Arial" charset="0"/>
              </a:rPr>
              <a:t>Sarah Ward</a:t>
            </a:r>
          </a:p>
          <a:p>
            <a:pPr algn="ctr"/>
            <a:r>
              <a:rPr lang="en-US" sz="1400" dirty="0">
                <a:latin typeface="Arial" charset="0"/>
                <a:ea typeface="Arial" charset="0"/>
                <a:cs typeface="Arial" charset="0"/>
              </a:rPr>
              <a:t>sjward2001@gmail.com</a:t>
            </a:r>
          </a:p>
        </p:txBody>
      </p:sp>
      <p:pic>
        <p:nvPicPr>
          <p:cNvPr id="9" name="Picture 8">
            <a:extLst>
              <a:ext uri="{FF2B5EF4-FFF2-40B4-BE49-F238E27FC236}">
                <a16:creationId xmlns:a16="http://schemas.microsoft.com/office/drawing/2014/main" id="{11CD2176-7583-4261-8A60-DC8A39CAD36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75227" y="2320607"/>
            <a:ext cx="1764295" cy="1761633"/>
          </a:xfrm>
          <a:prstGeom prst="rect">
            <a:avLst/>
          </a:prstGeom>
        </p:spPr>
      </p:pic>
      <p:pic>
        <p:nvPicPr>
          <p:cNvPr id="10" name="Picture 9">
            <a:extLst>
              <a:ext uri="{FF2B5EF4-FFF2-40B4-BE49-F238E27FC236}">
                <a16:creationId xmlns:a16="http://schemas.microsoft.com/office/drawing/2014/main" id="{4A764622-3025-4D30-987A-BCB461E318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1829" y="2320607"/>
            <a:ext cx="1763518" cy="1763518"/>
          </a:xfrm>
          <a:prstGeom prst="rect">
            <a:avLst/>
          </a:prstGeom>
        </p:spPr>
      </p:pic>
      <p:pic>
        <p:nvPicPr>
          <p:cNvPr id="11" name="Picture 10">
            <a:extLst>
              <a:ext uri="{FF2B5EF4-FFF2-40B4-BE49-F238E27FC236}">
                <a16:creationId xmlns:a16="http://schemas.microsoft.com/office/drawing/2014/main" id="{E5A68431-93EF-4C9A-B5F4-8A1C18BF20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1565" y="2316085"/>
            <a:ext cx="1762293" cy="1763518"/>
          </a:xfrm>
          <a:prstGeom prst="rect">
            <a:avLst/>
          </a:prstGeom>
        </p:spPr>
      </p:pic>
      <p:pic>
        <p:nvPicPr>
          <p:cNvPr id="12" name="Picture 11">
            <a:extLst>
              <a:ext uri="{FF2B5EF4-FFF2-40B4-BE49-F238E27FC236}">
                <a16:creationId xmlns:a16="http://schemas.microsoft.com/office/drawing/2014/main" id="{CBC123EB-C14B-449B-A97A-D282939ED2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486048" y="2316085"/>
            <a:ext cx="1763518" cy="1763518"/>
          </a:xfrm>
          <a:prstGeom prst="rect">
            <a:avLst/>
          </a:prstGeom>
        </p:spPr>
      </p:pic>
      <p:sp>
        <p:nvSpPr>
          <p:cNvPr id="13" name="TextBox 12">
            <a:extLst>
              <a:ext uri="{FF2B5EF4-FFF2-40B4-BE49-F238E27FC236}">
                <a16:creationId xmlns:a16="http://schemas.microsoft.com/office/drawing/2014/main" id="{96B870F2-A521-4836-8311-7F2ED404AEAF}"/>
              </a:ext>
            </a:extLst>
          </p:cNvPr>
          <p:cNvSpPr txBox="1"/>
          <p:nvPr/>
        </p:nvSpPr>
        <p:spPr>
          <a:xfrm>
            <a:off x="9141261" y="4306668"/>
            <a:ext cx="2453092" cy="584775"/>
          </a:xfrm>
          <a:prstGeom prst="rect">
            <a:avLst/>
          </a:prstGeom>
        </p:spPr>
        <p:txBody>
          <a:bodyPr wrap="square" rtlCol="0">
            <a:spAutoFit/>
          </a:bodyPr>
          <a:lstStyle/>
          <a:p>
            <a:pPr algn="ctr"/>
            <a:r>
              <a:rPr lang="en-US" b="1" dirty="0">
                <a:latin typeface="Arial" charset="0"/>
                <a:ea typeface="Arial" charset="0"/>
                <a:cs typeface="Arial" charset="0"/>
              </a:rPr>
              <a:t>Sonya Salanti</a:t>
            </a:r>
          </a:p>
          <a:p>
            <a:pPr algn="ctr"/>
            <a:r>
              <a:rPr lang="en-US" sz="1400" dirty="0">
                <a:latin typeface="Arial" charset="0"/>
                <a:ea typeface="Arial" charset="0"/>
                <a:cs typeface="Arial" charset="0"/>
              </a:rPr>
              <a:t>Salanti@seepnetwork.org</a:t>
            </a:r>
          </a:p>
        </p:txBody>
      </p:sp>
    </p:spTree>
    <p:extLst>
      <p:ext uri="{BB962C8B-B14F-4D97-AF65-F5344CB8AC3E}">
        <p14:creationId xmlns:p14="http://schemas.microsoft.com/office/powerpoint/2010/main" val="2633927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MERS 8">
      <a:dk1>
        <a:sysClr val="windowText" lastClr="000000"/>
      </a:dk1>
      <a:lt1>
        <a:sysClr val="window" lastClr="FFFFFF"/>
      </a:lt1>
      <a:dk2>
        <a:srgbClr val="008000"/>
      </a:dk2>
      <a:lt2>
        <a:srgbClr val="DCEBDD"/>
      </a:lt2>
      <a:accent1>
        <a:srgbClr val="588C57"/>
      </a:accent1>
      <a:accent2>
        <a:srgbClr val="93B27E"/>
      </a:accent2>
      <a:accent3>
        <a:srgbClr val="588C57"/>
      </a:accent3>
      <a:accent4>
        <a:srgbClr val="E7A523"/>
      </a:accent4>
      <a:accent5>
        <a:srgbClr val="B02825"/>
      </a:accent5>
      <a:accent6>
        <a:srgbClr val="3A505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RS Workshop PPT V2 CA New Design" id="{514E4159-4A0E-40AE-BFB1-B11A557547D5}" vid="{F6746EFA-9E89-4566-BEFD-D486C9B1BF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A0693566BEB640864799EE2221E268" ma:contentTypeVersion="12" ma:contentTypeDescription="Create a new document." ma:contentTypeScope="" ma:versionID="faf33e0c2951a0cf124cdd14db2b9df3">
  <xsd:schema xmlns:xsd="http://www.w3.org/2001/XMLSchema" xmlns:xs="http://www.w3.org/2001/XMLSchema" xmlns:p="http://schemas.microsoft.com/office/2006/metadata/properties" xmlns:ns2="1abaada2-0ecc-4b3a-af69-f249f754ba03" xmlns:ns3="d6fa0cfb-767e-4308-823e-4c6bcde976ab" targetNamespace="http://schemas.microsoft.com/office/2006/metadata/properties" ma:root="true" ma:fieldsID="bbde3d95282b9998d8f08e29b6bdbf5c" ns2:_="" ns3:_="">
    <xsd:import namespace="1abaada2-0ecc-4b3a-af69-f249f754ba03"/>
    <xsd:import namespace="d6fa0cfb-767e-4308-823e-4c6bcde976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aada2-0ecc-4b3a-af69-f249f754ba0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fa0cfb-767e-4308-823e-4c6bcde976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92D9A2-8EBA-4F51-B1D1-FC67CAA5FD62}"/>
</file>

<file path=customXml/itemProps2.xml><?xml version="1.0" encoding="utf-8"?>
<ds:datastoreItem xmlns:ds="http://schemas.openxmlformats.org/officeDocument/2006/customXml" ds:itemID="{9FCCAE41-68C3-4BAD-93A9-52B4579519AA}"/>
</file>

<file path=customXml/itemProps3.xml><?xml version="1.0" encoding="utf-8"?>
<ds:datastoreItem xmlns:ds="http://schemas.openxmlformats.org/officeDocument/2006/customXml" ds:itemID="{B2B92896-F98D-482E-857F-19B8F625E616}"/>
</file>

<file path=docProps/app.xml><?xml version="1.0" encoding="utf-8"?>
<Properties xmlns="http://schemas.openxmlformats.org/officeDocument/2006/extended-properties" xmlns:vt="http://schemas.openxmlformats.org/officeDocument/2006/docPropsVTypes">
  <TotalTime>5494</TotalTime>
  <Words>4036</Words>
  <Application>Microsoft Office PowerPoint</Application>
  <PresentationFormat>Widescreen</PresentationFormat>
  <Paragraphs>256</Paragraphs>
  <Slides>10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Wingdings</vt:lpstr>
      <vt:lpstr>Office Theme</vt:lpstr>
      <vt:lpstr>1_Office Theme</vt:lpstr>
      <vt:lpstr>Q&amp;A Session  April 22, 2020 </vt:lpstr>
      <vt:lpstr>PowerPoint Presentation</vt:lpstr>
      <vt:lpstr>Today’s Session</vt:lpstr>
      <vt:lpstr>PowerPoint Presentation</vt:lpstr>
      <vt:lpstr>PowerPoint Presentation</vt:lpstr>
      <vt:lpstr>PowerPoint Presentation</vt:lpstr>
      <vt:lpstr>PowerPoint Presentation</vt:lpstr>
      <vt:lpstr>PowerPoint Presentation</vt:lpstr>
      <vt:lpstr>PowerPoint Presentation</vt:lpstr>
      <vt:lpstr>Additional COVID-19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Karri Byrne</dc:creator>
  <cp:lastModifiedBy>Grant Whittington</cp:lastModifiedBy>
  <cp:revision>27</cp:revision>
  <dcterms:created xsi:type="dcterms:W3CDTF">2020-04-16T19:52:07Z</dcterms:created>
  <dcterms:modified xsi:type="dcterms:W3CDTF">2020-04-20T18:13:51Z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0x01010014A0693566BEB640864799EE2221E268</vt:lpwstr>
  </property>
</Properties>
</file>