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61" r:id="rId2"/>
    <p:sldId id="264" r:id="rId3"/>
    <p:sldId id="270" r:id="rId4"/>
    <p:sldId id="403" r:id="rId5"/>
    <p:sldId id="417" r:id="rId6"/>
    <p:sldId id="271" r:id="rId7"/>
    <p:sldId id="272" r:id="rId8"/>
    <p:sldId id="273" r:id="rId9"/>
    <p:sldId id="274" r:id="rId10"/>
    <p:sldId id="360" r:id="rId11"/>
    <p:sldId id="361" r:id="rId12"/>
    <p:sldId id="362" r:id="rId13"/>
    <p:sldId id="364" r:id="rId14"/>
    <p:sldId id="415" r:id="rId15"/>
    <p:sldId id="394" r:id="rId16"/>
    <p:sldId id="365" r:id="rId17"/>
    <p:sldId id="363" r:id="rId18"/>
    <p:sldId id="418" r:id="rId19"/>
    <p:sldId id="296" r:id="rId20"/>
    <p:sldId id="405" r:id="rId21"/>
    <p:sldId id="419" r:id="rId22"/>
    <p:sldId id="395" r:id="rId23"/>
    <p:sldId id="396" r:id="rId24"/>
    <p:sldId id="387" r:id="rId25"/>
    <p:sldId id="406" r:id="rId26"/>
    <p:sldId id="397" r:id="rId27"/>
    <p:sldId id="388" r:id="rId28"/>
    <p:sldId id="407" r:id="rId29"/>
    <p:sldId id="398" r:id="rId30"/>
    <p:sldId id="390" r:id="rId31"/>
    <p:sldId id="420" r:id="rId32"/>
    <p:sldId id="421" r:id="rId33"/>
    <p:sldId id="337" r:id="rId34"/>
    <p:sldId id="400" r:id="rId35"/>
    <p:sldId id="408" r:id="rId36"/>
    <p:sldId id="399" r:id="rId37"/>
    <p:sldId id="336" r:id="rId38"/>
    <p:sldId id="322" r:id="rId39"/>
    <p:sldId id="422" r:id="rId40"/>
    <p:sldId id="423" r:id="rId41"/>
    <p:sldId id="409" r:id="rId42"/>
    <p:sldId id="331" r:id="rId43"/>
    <p:sldId id="391" r:id="rId44"/>
    <p:sldId id="392" r:id="rId45"/>
    <p:sldId id="410" r:id="rId46"/>
    <p:sldId id="404" r:id="rId47"/>
    <p:sldId id="424" r:id="rId48"/>
    <p:sldId id="342" r:id="rId49"/>
    <p:sldId id="393" r:id="rId50"/>
    <p:sldId id="383" r:id="rId51"/>
    <p:sldId id="384" r:id="rId52"/>
    <p:sldId id="385"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pos="384" userDrawn="1">
          <p15:clr>
            <a:srgbClr val="A4A3A4"/>
          </p15:clr>
        </p15:guide>
        <p15:guide id="3" pos="5376" userDrawn="1">
          <p15:clr>
            <a:srgbClr val="A4A3A4"/>
          </p15:clr>
        </p15:guide>
        <p15:guide id="4" pos="2544" userDrawn="1">
          <p15:clr>
            <a:srgbClr val="A4A3A4"/>
          </p15:clr>
        </p15:guide>
        <p15:guide id="5" orient="horz" pos="744" userDrawn="1">
          <p15:clr>
            <a:srgbClr val="A4A3A4"/>
          </p15:clr>
        </p15:guide>
        <p15:guide id="6" orient="horz" pos="1584" userDrawn="1">
          <p15:clr>
            <a:srgbClr val="A4A3A4"/>
          </p15:clr>
        </p15:guide>
        <p15:guide id="7" orient="horz" pos="1224" userDrawn="1">
          <p15:clr>
            <a:srgbClr val="A4A3A4"/>
          </p15:clr>
        </p15:guide>
        <p15:guide id="8" orient="horz" pos="2088" userDrawn="1">
          <p15:clr>
            <a:srgbClr val="A4A3A4"/>
          </p15:clr>
        </p15:guide>
        <p15:guide id="9" pos="2856" userDrawn="1">
          <p15:clr>
            <a:srgbClr val="A4A3A4"/>
          </p15:clr>
        </p15:guide>
        <p15:guide id="10" orient="horz" pos="1872" userDrawn="1">
          <p15:clr>
            <a:srgbClr val="A4A3A4"/>
          </p15:clr>
        </p15:guide>
        <p15:guide id="12" pos="4680" userDrawn="1">
          <p15:clr>
            <a:srgbClr val="A4A3A4"/>
          </p15:clr>
        </p15:guide>
        <p15:guide id="13" orient="horz" pos="264" userDrawn="1">
          <p15:clr>
            <a:srgbClr val="A4A3A4"/>
          </p15:clr>
        </p15:guide>
        <p15:guide id="14" pos="33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ya Salanti" initials="SS" lastIdx="21" clrIdx="0">
    <p:extLst/>
  </p:cmAuthor>
  <p:cmAuthor id="2" name="Microsoft Office User" initials="Office" lastIdx="4" clrIdx="1">
    <p:extLst/>
  </p:cmAuthor>
  <p:cmAuthor id="3" name="Microsoft Office User" initials="Office [2]" lastIdx="1" clrIdx="2">
    <p:extLst/>
  </p:cmAuthor>
  <p:cmAuthor id="4" name="Microsoft Office User" initials="Office [3]" lastIdx="1" clrIdx="3">
    <p:extLst/>
  </p:cmAuthor>
  <p:cmAuthor id="5" name="Microsoft Office User" initials="Office [4]" lastIdx="1" clrIdx="4">
    <p:extLst/>
  </p:cmAuthor>
  <p:cmAuthor id="6" name="Microsoft Office User" initials="Office [5]" lastIdx="1" clrIdx="5">
    <p:extLst/>
  </p:cmAuthor>
  <p:cmAuthor id="7" name="Microsoft Office User" initials="Office [6]" lastIdx="1" clrIdx="6">
    <p:extLst/>
  </p:cmAuthor>
  <p:cmAuthor id="8" name="Microsoft Office User" initials="Office [7]" lastIdx="1" clrIdx="7">
    <p:extLst/>
  </p:cmAuthor>
  <p:cmAuthor id="9" name="Microsoft Office User" initials="Office [8]" lastIdx="1" clrIdx="8">
    <p:extLst/>
  </p:cmAuthor>
  <p:cmAuthor id="10" name="Microsoft Office User" initials="Office [9]" lastIdx="1" clrIdx="9">
    <p:extLst/>
  </p:cmAuthor>
  <p:cmAuthor id="11" name="Microsoft Office User" initials="Office [10]" lastIdx="1" clrIdx="10">
    <p:extLst/>
  </p:cmAuthor>
  <p:cmAuthor id="12" name="Microsoft Office User" initials="Office [11]" lastIdx="1" clrIdx="11">
    <p:extLst/>
  </p:cmAuthor>
  <p:cmAuthor id="13" name="Microsoft Office User" initials="Office [12]" lastIdx="1" clrIdx="12">
    <p:extLst/>
  </p:cmAuthor>
  <p:cmAuthor id="14" name="Microsoft Office User" initials="Office [13]" lastIdx="1" clrIdx="13">
    <p:extLst/>
  </p:cmAuthor>
  <p:cmAuthor id="15" name="Microsoft Office User" initials="Office [14]" lastIdx="1" clrIdx="14">
    <p:extLst/>
  </p:cmAuthor>
  <p:cmAuthor id="16" name="Microsoft Office User" initials="Office [15]" lastIdx="1" clrIdx="15">
    <p:extLst/>
  </p:cmAuthor>
  <p:cmAuthor id="17" name="Microsoft Office User" initials="Office [16]" lastIdx="1" clrIdx="16">
    <p:extLst/>
  </p:cmAuthor>
  <p:cmAuthor id="18" name="Microsoft Office User" initials="Office [17]" lastIdx="1" clrIdx="17">
    <p:extLst/>
  </p:cmAuthor>
  <p:cmAuthor id="19" name="Carly Chafey" initials="CC" lastIdx="15" clrIdx="18">
    <p:extLst/>
  </p:cmAuthor>
  <p:cmAuthor id="20" name="Thomas Pederson" initials="TP" lastIdx="1" clrIdx="1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322B"/>
    <a:srgbClr val="318DC1"/>
    <a:srgbClr val="A03223"/>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59" autoAdjust="0"/>
    <p:restoredTop sz="81784" autoAdjust="0"/>
  </p:normalViewPr>
  <p:slideViewPr>
    <p:cSldViewPr snapToGrid="0" snapToObjects="1">
      <p:cViewPr varScale="1">
        <p:scale>
          <a:sx n="87" d="100"/>
          <a:sy n="87" d="100"/>
        </p:scale>
        <p:origin x="1234" y="48"/>
      </p:cViewPr>
      <p:guideLst>
        <p:guide orient="horz" pos="4224"/>
        <p:guide pos="384"/>
        <p:guide pos="5376"/>
        <p:guide pos="2544"/>
        <p:guide orient="horz" pos="744"/>
        <p:guide orient="horz" pos="1584"/>
        <p:guide orient="horz" pos="1224"/>
        <p:guide orient="horz" pos="2088"/>
        <p:guide pos="2856"/>
        <p:guide orient="horz" pos="1872"/>
        <p:guide pos="4680"/>
        <p:guide orient="horz" pos="264"/>
        <p:guide pos="3384"/>
      </p:guideLst>
    </p:cSldViewPr>
  </p:slideViewPr>
  <p:notesTextViewPr>
    <p:cViewPr>
      <p:scale>
        <a:sx n="130" d="100"/>
        <a:sy n="130" d="100"/>
      </p:scale>
      <p:origin x="0" y="0"/>
    </p:cViewPr>
  </p:notesTextViewPr>
  <p:sorterViewPr>
    <p:cViewPr>
      <p:scale>
        <a:sx n="97" d="100"/>
        <a:sy n="97" d="100"/>
      </p:scale>
      <p:origin x="0" y="0"/>
    </p:cViewPr>
  </p:sorterViewPr>
  <p:notesViewPr>
    <p:cSldViewPr snapToGrid="0" snapToObjects="1">
      <p:cViewPr>
        <p:scale>
          <a:sx n="125" d="100"/>
          <a:sy n="125" d="100"/>
        </p:scale>
        <p:origin x="2292" y="-8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Regular" charset="0"/>
              </a:defRPr>
            </a:lvl1pPr>
          </a:lstStyle>
          <a:p>
            <a:fld id="{85ECC1A3-D0DB-4C4C-860E-87EDA81B0E00}" type="datetimeFigureOut">
              <a:rPr lang="en-US" smtClean="0"/>
              <a:pPr/>
              <a:t>10/29/2018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Regular" charset="0"/>
              </a:defRPr>
            </a:lvl1pPr>
          </a:lstStyle>
          <a:p>
            <a:fld id="{CF2EF641-B826-F44E-8AE6-9A617E40E8DA}" type="slidenum">
              <a:rPr lang="en-US" smtClean="0"/>
              <a:pPr/>
              <a:t>‹#›</a:t>
            </a:fld>
            <a:endParaRPr lang="en-US" dirty="0"/>
          </a:p>
        </p:txBody>
      </p:sp>
    </p:spTree>
    <p:extLst>
      <p:ext uri="{BB962C8B-B14F-4D97-AF65-F5344CB8AC3E}">
        <p14:creationId xmlns:p14="http://schemas.microsoft.com/office/powerpoint/2010/main" val="173457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Regular" charset="0"/>
        <a:ea typeface="+mn-ea"/>
        <a:cs typeface="+mn-cs"/>
      </a:defRPr>
    </a:lvl1pPr>
    <a:lvl2pPr marL="457200" algn="l" defTabSz="914400" rtl="0" eaLnBrk="1" latinLnBrk="0" hangingPunct="1">
      <a:defRPr sz="1200" b="0" i="0" kern="1200">
        <a:solidFill>
          <a:schemeClr val="tx1"/>
        </a:solidFill>
        <a:latin typeface="Roboto Regular" charset="0"/>
        <a:ea typeface="+mn-ea"/>
        <a:cs typeface="+mn-cs"/>
      </a:defRPr>
    </a:lvl2pPr>
    <a:lvl3pPr marL="914400" algn="l" defTabSz="914400" rtl="0" eaLnBrk="1" latinLnBrk="0" hangingPunct="1">
      <a:defRPr sz="1200" b="0" i="0" kern="1200">
        <a:solidFill>
          <a:schemeClr val="tx1"/>
        </a:solidFill>
        <a:latin typeface="Roboto Regular" charset="0"/>
        <a:ea typeface="+mn-ea"/>
        <a:cs typeface="+mn-cs"/>
      </a:defRPr>
    </a:lvl3pPr>
    <a:lvl4pPr marL="1371600" algn="l" defTabSz="914400" rtl="0" eaLnBrk="1" latinLnBrk="0" hangingPunct="1">
      <a:defRPr sz="1200" b="0" i="0" kern="1200">
        <a:solidFill>
          <a:schemeClr val="tx1"/>
        </a:solidFill>
        <a:latin typeface="Roboto Regular" charset="0"/>
        <a:ea typeface="+mn-ea"/>
        <a:cs typeface="+mn-cs"/>
      </a:defRPr>
    </a:lvl4pPr>
    <a:lvl5pPr marL="1828800" algn="l" defTabSz="914400" rtl="0" eaLnBrk="1" latinLnBrk="0" hangingPunct="1">
      <a:defRPr sz="1200" b="0" i="0" kern="1200">
        <a:solidFill>
          <a:schemeClr val="tx1"/>
        </a:solidFill>
        <a:latin typeface="Roboto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1</a:t>
            </a:fld>
            <a:endParaRPr lang="en-US" dirty="0"/>
          </a:p>
        </p:txBody>
      </p:sp>
    </p:spTree>
    <p:extLst>
      <p:ext uri="{BB962C8B-B14F-4D97-AF65-F5344CB8AC3E}">
        <p14:creationId xmlns:p14="http://schemas.microsoft.com/office/powerpoint/2010/main" val="122377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US" sz="1000" b="1" dirty="0"/>
              <a:t>Disaster</a:t>
            </a:r>
            <a:r>
              <a:rPr lang="en-US" sz="1000" b="1" baseline="0" dirty="0"/>
              <a:t> Definition:</a:t>
            </a:r>
            <a:endParaRPr lang="en-US" sz="1000" b="1" dirty="0"/>
          </a:p>
          <a:p>
            <a:pPr marL="171450" indent="-171450">
              <a:lnSpc>
                <a:spcPct val="100000"/>
              </a:lnSpc>
              <a:buFont typeface="Arial" panose="020B0604020202020204" pitchFamily="34" charset="0"/>
              <a:buChar char="•"/>
            </a:pPr>
            <a:r>
              <a:rPr lang="en-US" sz="1000" dirty="0"/>
              <a:t>A serious disruption of the functioning of a community or a society at any scale due to hazardous events interacting with conditions of exposure, vulnerability and capacity, leading to human, material, economic and/or environmental losses and impacts</a:t>
            </a:r>
          </a:p>
          <a:p>
            <a:pPr marL="171450" indent="-171450">
              <a:lnSpc>
                <a:spcPct val="100000"/>
              </a:lnSpc>
              <a:buFont typeface="Arial" panose="020B0604020202020204" pitchFamily="34" charset="0"/>
              <a:buChar char="•"/>
            </a:pPr>
            <a:r>
              <a:rPr lang="en-US" sz="1000" dirty="0"/>
              <a:t>Damage occurs during and immediately after the disaster -  total or partial destruction of physical assets, the disruption of basic services and damages to sources of livelihood in the affected area</a:t>
            </a:r>
          </a:p>
          <a:p>
            <a:pPr marL="171450" indent="-171450">
              <a:lnSpc>
                <a:spcPct val="100000"/>
              </a:lnSpc>
              <a:buFont typeface="Arial" panose="020B0604020202020204" pitchFamily="34" charset="0"/>
              <a:buChar char="•"/>
            </a:pPr>
            <a:r>
              <a:rPr lang="en-US" sz="1000" dirty="0"/>
              <a:t>Impact is the total effect of a hazardous event or a disaster - may include death, injuries, disease and other negative effects on human physical, mental and social well-being</a:t>
            </a:r>
          </a:p>
          <a:p>
            <a:pPr marL="0" indent="0">
              <a:lnSpc>
                <a:spcPct val="100000"/>
              </a:lnSpc>
              <a:buFont typeface="Arial" panose="020B0604020202020204" pitchFamily="34" charset="0"/>
              <a:buNone/>
            </a:pPr>
            <a:endParaRPr lang="en-US" sz="1000" b="1" i="0" dirty="0"/>
          </a:p>
          <a:p>
            <a:pPr marL="0" indent="0">
              <a:lnSpc>
                <a:spcPct val="100000"/>
              </a:lnSpc>
              <a:buFont typeface="Arial" panose="020B0604020202020204" pitchFamily="34" charset="0"/>
              <a:buNone/>
            </a:pPr>
            <a:r>
              <a:rPr lang="en-US" sz="1000" b="1" i="0" dirty="0"/>
              <a:t>Disaster</a:t>
            </a:r>
            <a:r>
              <a:rPr lang="en-US" sz="1000" b="1" i="0" baseline="0" dirty="0"/>
              <a:t> Scale and Frequency:</a:t>
            </a:r>
            <a:endParaRPr lang="en-US" sz="1000" b="1" i="0" dirty="0"/>
          </a:p>
          <a:p>
            <a:pPr marL="257175" indent="-257175">
              <a:buFont typeface="Arial" charset="0"/>
              <a:buChar char="•"/>
            </a:pPr>
            <a:r>
              <a:rPr lang="en-US" sz="1000" dirty="0"/>
              <a:t>Small-scale disaster</a:t>
            </a:r>
          </a:p>
          <a:p>
            <a:pPr lvl="1">
              <a:buFont typeface="Wingdings" charset="2"/>
              <a:buChar char="Ø"/>
            </a:pPr>
            <a:r>
              <a:rPr lang="en-US" sz="1000" dirty="0"/>
              <a:t>Affects only local communities</a:t>
            </a:r>
          </a:p>
          <a:p>
            <a:pPr lvl="1">
              <a:buFont typeface="Wingdings" charset="2"/>
              <a:buChar char="Ø"/>
            </a:pPr>
            <a:r>
              <a:rPr lang="en-US" sz="1000" dirty="0"/>
              <a:t>Requires assistance beyond the affected community</a:t>
            </a:r>
          </a:p>
          <a:p>
            <a:pPr marL="257175" indent="-257175">
              <a:buFont typeface="Arial" charset="0"/>
              <a:buChar char="•"/>
            </a:pPr>
            <a:r>
              <a:rPr lang="en-US" sz="1000" dirty="0"/>
              <a:t>Large-scale disaster</a:t>
            </a:r>
          </a:p>
          <a:p>
            <a:pPr lvl="1">
              <a:buFont typeface="Wingdings" charset="2"/>
              <a:buChar char="Ø"/>
            </a:pPr>
            <a:r>
              <a:rPr lang="en-US" sz="1000" dirty="0"/>
              <a:t>Affects a large portion of society</a:t>
            </a:r>
          </a:p>
          <a:p>
            <a:pPr lvl="1">
              <a:buFont typeface="Wingdings" charset="2"/>
              <a:buChar char="Ø"/>
            </a:pPr>
            <a:r>
              <a:rPr lang="en-US" sz="1000" dirty="0"/>
              <a:t>Requires national or international assistance</a:t>
            </a:r>
          </a:p>
          <a:p>
            <a:pPr marL="257175" indent="-257175">
              <a:buFont typeface="Arial" charset="0"/>
              <a:buChar char="•"/>
            </a:pPr>
            <a:r>
              <a:rPr lang="en-US" sz="1000" dirty="0"/>
              <a:t>Frequent and infrequent disasters</a:t>
            </a:r>
          </a:p>
          <a:p>
            <a:pPr lvl="1">
              <a:buFont typeface="Wingdings" charset="2"/>
              <a:buChar char="Ø"/>
            </a:pPr>
            <a:r>
              <a:rPr lang="en-US" sz="1000" dirty="0"/>
              <a:t>Depend on the probability of occurrence and the return period of a given hazard and its impacts</a:t>
            </a:r>
          </a:p>
          <a:p>
            <a:pPr lvl="1">
              <a:buFont typeface="Wingdings" charset="2"/>
              <a:buChar char="Ø"/>
            </a:pPr>
            <a:r>
              <a:rPr lang="en-US" sz="1000" dirty="0"/>
              <a:t>Impact of frequent disasters could be cumulative, or become chronic for a community or a society</a:t>
            </a:r>
          </a:p>
          <a:p>
            <a:pPr lvl="1">
              <a:buFont typeface="Wingdings" charset="2"/>
              <a:buNone/>
            </a:pPr>
            <a:endParaRPr lang="en-US" sz="1000" b="1" i="0" dirty="0"/>
          </a:p>
          <a:p>
            <a:pPr lvl="0">
              <a:buFont typeface="Wingdings" charset="2"/>
              <a:buNone/>
            </a:pPr>
            <a:r>
              <a:rPr lang="en-US" sz="1000" b="1" i="0" dirty="0"/>
              <a:t>Disaster</a:t>
            </a:r>
            <a:r>
              <a:rPr lang="en-US" sz="1000" b="1" i="0" baseline="0" dirty="0"/>
              <a:t> Onset Types:</a:t>
            </a:r>
            <a:endParaRPr lang="en-US" sz="1000" dirty="0"/>
          </a:p>
          <a:p>
            <a:pPr marL="257175" indent="-257175">
              <a:buFont typeface="Arial" charset="0"/>
              <a:buChar char="•"/>
            </a:pPr>
            <a:r>
              <a:rPr lang="en-US" sz="1000" dirty="0"/>
              <a:t>Slow-onset disaster</a:t>
            </a:r>
          </a:p>
          <a:p>
            <a:pPr lvl="1">
              <a:buFont typeface="Wingdings" charset="2"/>
              <a:buChar char="Ø"/>
            </a:pPr>
            <a:r>
              <a:rPr lang="en-US" sz="1000" dirty="0"/>
              <a:t>One that emerges gradually over time</a:t>
            </a:r>
          </a:p>
          <a:p>
            <a:pPr lvl="1">
              <a:buFont typeface="Wingdings" charset="2"/>
              <a:buChar char="Ø"/>
            </a:pPr>
            <a:r>
              <a:rPr lang="en-US" sz="1000" dirty="0"/>
              <a:t>Could be associated with, e.g., drought, desertification, sea-level rise, epidemic disease</a:t>
            </a:r>
          </a:p>
          <a:p>
            <a:pPr marL="257175" indent="-257175">
              <a:buFont typeface="Arial" charset="0"/>
              <a:buChar char="•"/>
            </a:pPr>
            <a:r>
              <a:rPr lang="en-US" sz="1000" dirty="0"/>
              <a:t>Sudden-onset disaster</a:t>
            </a:r>
          </a:p>
          <a:p>
            <a:pPr marL="457200" marR="0" lvl="1" indent="0" algn="l" defTabSz="914400" rtl="0" eaLnBrk="1" fontAlgn="auto" latinLnBrk="0" hangingPunct="1">
              <a:lnSpc>
                <a:spcPct val="100000"/>
              </a:lnSpc>
              <a:spcBef>
                <a:spcPts val="0"/>
              </a:spcBef>
              <a:spcAft>
                <a:spcPts val="0"/>
              </a:spcAft>
              <a:buClrTx/>
              <a:buSzTx/>
              <a:buFont typeface="Wingdings" charset="2"/>
              <a:buChar char="Ø"/>
              <a:tabLst/>
              <a:defRPr/>
            </a:pPr>
            <a:r>
              <a:rPr lang="en-US" sz="1000" dirty="0"/>
              <a:t>Triggered by a hazardous event that emerges quickly or unexpectedly</a:t>
            </a:r>
          </a:p>
          <a:p>
            <a:pPr lvl="1">
              <a:buFont typeface="Wingdings" charset="2"/>
              <a:buChar char="Ø"/>
            </a:pPr>
            <a:r>
              <a:rPr lang="en-US" sz="1000" dirty="0"/>
              <a:t>Could be associated with, e.g., earthquake,</a:t>
            </a:r>
            <a:r>
              <a:rPr lang="en-US" sz="1000" baseline="0" dirty="0"/>
              <a:t> volcanic eruption, flash flood, chemical explosion, critical infrastructure failure, transport accident</a:t>
            </a:r>
            <a:endParaRPr lang="en-US" sz="1350" dirty="0"/>
          </a:p>
          <a:p>
            <a:pPr lvl="0">
              <a:buFont typeface="Wingdings" charset="2"/>
              <a:buNone/>
            </a:pPr>
            <a:endParaRPr lang="en-US" sz="1350" dirty="0"/>
          </a:p>
          <a:p>
            <a:pPr lvl="1" algn="just">
              <a:spcBef>
                <a:spcPts val="450"/>
              </a:spcBef>
              <a:spcAft>
                <a:spcPts val="450"/>
              </a:spcAft>
            </a:pPr>
            <a:endParaRPr lang="en-US" sz="1125" i="1" dirty="0"/>
          </a:p>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10</a:t>
            </a:fld>
            <a:endParaRPr lang="en-US" dirty="0"/>
          </a:p>
        </p:txBody>
      </p:sp>
    </p:spTree>
    <p:extLst>
      <p:ext uri="{BB962C8B-B14F-4D97-AF65-F5344CB8AC3E}">
        <p14:creationId xmlns:p14="http://schemas.microsoft.com/office/powerpoint/2010/main" val="1200037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charset="0"/>
              <a:buNone/>
            </a:pPr>
            <a:r>
              <a:rPr lang="en-US" sz="1000" b="1" dirty="0"/>
              <a:t>Hazard Definition </a:t>
            </a:r>
          </a:p>
          <a:p>
            <a:pPr marL="257175" indent="-257175">
              <a:buFont typeface="Arial" charset="0"/>
              <a:buChar char="•"/>
            </a:pPr>
            <a:r>
              <a:rPr lang="en-US" sz="1000" dirty="0"/>
              <a:t>A process, phenomenon or human activity that may cause:</a:t>
            </a:r>
          </a:p>
          <a:p>
            <a:pPr lvl="1">
              <a:buFont typeface="Wingdings" charset="2"/>
              <a:buChar char="Ø"/>
            </a:pPr>
            <a:r>
              <a:rPr lang="en-US" sz="1000" dirty="0"/>
              <a:t>Loss of life, injury or other health impacts</a:t>
            </a:r>
          </a:p>
          <a:p>
            <a:pPr lvl="1">
              <a:buFont typeface="Wingdings" charset="2"/>
              <a:buChar char="Ø"/>
            </a:pPr>
            <a:r>
              <a:rPr lang="en-US" sz="1000" dirty="0"/>
              <a:t>Damage and loss to property, livelihoods, and services</a:t>
            </a:r>
          </a:p>
          <a:p>
            <a:pPr lvl="1">
              <a:buFont typeface="Wingdings" charset="2"/>
              <a:buChar char="Ø"/>
            </a:pPr>
            <a:r>
              <a:rPr lang="en-US" sz="1000" dirty="0"/>
              <a:t>Social and economic disruption</a:t>
            </a:r>
          </a:p>
          <a:p>
            <a:pPr lvl="1">
              <a:buFont typeface="Wingdings" charset="2"/>
              <a:buChar char="Ø"/>
            </a:pPr>
            <a:r>
              <a:rPr lang="en-US" sz="1000" dirty="0"/>
              <a:t>Environmental degradation</a:t>
            </a:r>
          </a:p>
          <a:p>
            <a:pPr lvl="0">
              <a:buFont typeface="Wingdings" charset="2"/>
              <a:buNone/>
            </a:pPr>
            <a:endParaRPr lang="en-US" sz="1000" b="1" i="0" dirty="0"/>
          </a:p>
          <a:p>
            <a:pPr lvl="0">
              <a:buFont typeface="Wingdings" charset="2"/>
              <a:buNone/>
            </a:pPr>
            <a:r>
              <a:rPr lang="en-US" sz="1000" b="1" i="0" dirty="0"/>
              <a:t>Hazard Sources</a:t>
            </a:r>
          </a:p>
          <a:p>
            <a:pPr marL="142875" lvl="0" indent="-257175">
              <a:buFont typeface="Arial" charset="0"/>
              <a:buChar char="•"/>
            </a:pPr>
            <a:r>
              <a:rPr lang="en-US" sz="1000" b="1" i="1" dirty="0"/>
              <a:t>Natural:</a:t>
            </a:r>
            <a:r>
              <a:rPr lang="en-US" sz="1000" dirty="0"/>
              <a:t> natural processes and phenomena</a:t>
            </a:r>
          </a:p>
          <a:p>
            <a:pPr marL="142875" lvl="0" indent="-257175">
              <a:buFont typeface="Arial" charset="0"/>
              <a:buChar char="•"/>
            </a:pPr>
            <a:r>
              <a:rPr lang="en-US" sz="1000" b="1" i="1" dirty="0"/>
              <a:t>Anthropogenic or human-induced</a:t>
            </a:r>
            <a:r>
              <a:rPr lang="en-US" sz="1000" dirty="0"/>
              <a:t>: induced by human activities and choices </a:t>
            </a:r>
          </a:p>
          <a:p>
            <a:pPr marL="485775" lvl="1" indent="-257175">
              <a:buFont typeface="Wingdings" charset="2"/>
              <a:buChar char="Ø"/>
            </a:pPr>
            <a:r>
              <a:rPr lang="en-US" sz="1000" dirty="0"/>
              <a:t>Excludes risk of armed conflict and social unrest</a:t>
            </a:r>
          </a:p>
          <a:p>
            <a:pPr marL="142875" lvl="0" indent="-257175">
              <a:buFont typeface="Arial" charset="0"/>
              <a:buChar char="•"/>
            </a:pPr>
            <a:r>
              <a:rPr lang="en-US" sz="1000" b="1" i="1" dirty="0"/>
              <a:t>Socio-natural: </a:t>
            </a:r>
            <a:r>
              <a:rPr lang="en-US" sz="1000" dirty="0"/>
              <a:t>Combination of </a:t>
            </a:r>
            <a:r>
              <a:rPr lang="en-US" sz="1000" b="1" i="1" dirty="0"/>
              <a:t>natural and anthropogenic (human-induced) factors</a:t>
            </a:r>
          </a:p>
          <a:p>
            <a:pPr marL="485775" lvl="1" indent="-257175">
              <a:buFont typeface="Wingdings" charset="2"/>
              <a:buChar char="Ø"/>
            </a:pPr>
            <a:r>
              <a:rPr lang="en-US" sz="1000" dirty="0"/>
              <a:t>Includes environmental degradation and climate change</a:t>
            </a:r>
          </a:p>
          <a:p>
            <a:pPr marL="0" lvl="0" indent="-228600">
              <a:buFont typeface="Wingdings" charset="2"/>
              <a:buNone/>
            </a:pPr>
            <a:endParaRPr lang="en-US" sz="1000" b="1" i="0" dirty="0"/>
          </a:p>
          <a:p>
            <a:pPr marL="0" lvl="0" indent="-228600">
              <a:buFont typeface="Wingdings" charset="2"/>
              <a:buNone/>
            </a:pPr>
            <a:r>
              <a:rPr lang="en-US" sz="1000" b="1" i="0" dirty="0"/>
              <a:t>Types</a:t>
            </a:r>
            <a:r>
              <a:rPr lang="en-US" sz="1000" b="1" i="0" baseline="0" dirty="0"/>
              <a:t> of Hazards</a:t>
            </a:r>
            <a:endParaRPr lang="en-US" sz="1000" b="1" i="0" dirty="0"/>
          </a:p>
          <a:p>
            <a:pPr marL="171450" lvl="0" indent="-171450">
              <a:buFont typeface="Arial" charset="0"/>
              <a:buChar char="•"/>
            </a:pPr>
            <a:r>
              <a:rPr lang="en-US" sz="1000" dirty="0"/>
              <a:t>Biological: bacteria, viruses or parasites, insects, mosquitoes carrying disease-causing agents, etc.</a:t>
            </a:r>
          </a:p>
          <a:p>
            <a:pPr marL="171450" lvl="0" indent="-171450">
              <a:buFont typeface="Arial" charset="0"/>
              <a:buChar char="•"/>
            </a:pPr>
            <a:r>
              <a:rPr lang="en-US" sz="1000" dirty="0"/>
              <a:t>Environmental: can be created by environmental degradation or physical or chemical pollution in the air, water and soil</a:t>
            </a:r>
          </a:p>
          <a:p>
            <a:pPr marL="171450" lvl="0" indent="-171450">
              <a:buFont typeface="Arial" charset="0"/>
              <a:buChar char="•"/>
            </a:pPr>
            <a:r>
              <a:rPr lang="en-US" sz="1000" dirty="0"/>
              <a:t>Geological or geophysical: originate from internal earth processes - earthquakes, volcanic activity and emissions, and related geophysical processes such as mass movements, landslides, rockslides, surface collapses and debris or mud flows</a:t>
            </a:r>
          </a:p>
          <a:p>
            <a:pPr marL="171450" lvl="0" indent="-171450">
              <a:buFont typeface="Arial" charset="0"/>
              <a:buChar char="•"/>
            </a:pPr>
            <a:r>
              <a:rPr lang="en-US" sz="1000" dirty="0"/>
              <a:t>Hydro-meteorological: atmospheric, hydrological or oceanographic origin - tropical cyclones (typhoons and hurricanes); floods, including flash floods; drought; heatwaves and cold spells; and coastal storm surges</a:t>
            </a:r>
          </a:p>
          <a:p>
            <a:pPr marL="171450" lvl="0" indent="-171450">
              <a:buFont typeface="Arial" charset="0"/>
              <a:buChar char="•"/>
            </a:pPr>
            <a:r>
              <a:rPr lang="en-US" sz="1000" dirty="0"/>
              <a:t>Technological: originate from technological or industrial conditions, dangerous procedures, infrastructure failures or specific human activities - industrial pollution, nuclear radiation, toxic wastes, dam failures, transport accidents, factory explosions, fires and chemical spills</a:t>
            </a:r>
            <a:endParaRPr lang="en-US" sz="1000" i="1" dirty="0"/>
          </a:p>
        </p:txBody>
      </p:sp>
      <p:sp>
        <p:nvSpPr>
          <p:cNvPr id="4" name="Slide Number Placeholder 3"/>
          <p:cNvSpPr>
            <a:spLocks noGrp="1"/>
          </p:cNvSpPr>
          <p:nvPr>
            <p:ph type="sldNum" sz="quarter" idx="10"/>
          </p:nvPr>
        </p:nvSpPr>
        <p:spPr/>
        <p:txBody>
          <a:bodyPr/>
          <a:lstStyle/>
          <a:p>
            <a:fld id="{CF2EF641-B826-F44E-8AE6-9A617E40E8DA}" type="slidenum">
              <a:rPr lang="en-US" smtClean="0"/>
              <a:t>11</a:t>
            </a:fld>
            <a:endParaRPr lang="en-US" dirty="0"/>
          </a:p>
        </p:txBody>
      </p:sp>
    </p:spTree>
    <p:extLst>
      <p:ext uri="{BB962C8B-B14F-4D97-AF65-F5344CB8AC3E}">
        <p14:creationId xmlns:p14="http://schemas.microsoft.com/office/powerpoint/2010/main" val="2279137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spcBef>
                <a:spcPts val="450"/>
              </a:spcBef>
            </a:pPr>
            <a:r>
              <a:rPr lang="en-US" sz="1200" b="1" dirty="0">
                <a:solidFill>
                  <a:schemeClr val="bg1"/>
                </a:solidFill>
              </a:rPr>
              <a:t>Exposure</a:t>
            </a:r>
            <a:r>
              <a:rPr lang="en-US" sz="1200" b="1" baseline="0" dirty="0">
                <a:solidFill>
                  <a:schemeClr val="bg1"/>
                </a:solidFill>
              </a:rPr>
              <a:t> Definition</a:t>
            </a:r>
            <a:endParaRPr lang="en-US" sz="1200" b="1" dirty="0">
              <a:solidFill>
                <a:schemeClr val="bg1"/>
              </a:solidFill>
            </a:endParaRPr>
          </a:p>
          <a:p>
            <a:pPr marL="171450" indent="-171450">
              <a:spcBef>
                <a:spcPts val="450"/>
              </a:spcBef>
              <a:buFont typeface="Arial" panose="020B0604020202020204" pitchFamily="34" charset="0"/>
              <a:buChar char="•"/>
            </a:pPr>
            <a:r>
              <a:rPr lang="en-US" sz="1200" dirty="0">
                <a:solidFill>
                  <a:schemeClr val="bg1"/>
                </a:solidFill>
              </a:rPr>
              <a:t>Tangible human assets located in hazard-prone areas and subject to potential losses.</a:t>
            </a:r>
          </a:p>
          <a:p>
            <a:pPr>
              <a:spcBef>
                <a:spcPts val="450"/>
              </a:spcBef>
            </a:pPr>
            <a:endParaRPr lang="en-US" sz="1200" b="1" dirty="0">
              <a:solidFill>
                <a:schemeClr val="bg1"/>
              </a:solidFill>
            </a:endParaRPr>
          </a:p>
          <a:p>
            <a:pPr>
              <a:spcBef>
                <a:spcPts val="450"/>
              </a:spcBef>
            </a:pPr>
            <a:r>
              <a:rPr lang="en-US" sz="1200" b="1" dirty="0">
                <a:solidFill>
                  <a:schemeClr val="bg1"/>
                </a:solidFill>
              </a:rPr>
              <a:t>Types</a:t>
            </a:r>
            <a:r>
              <a:rPr lang="en-US" sz="1200" b="1" baseline="0" dirty="0">
                <a:solidFill>
                  <a:schemeClr val="bg1"/>
                </a:solidFill>
              </a:rPr>
              <a:t> of Assets Affected:</a:t>
            </a:r>
            <a:endParaRPr lang="en-US" sz="1200" b="1" dirty="0">
              <a:solidFill>
                <a:schemeClr val="bg1"/>
              </a:solidFill>
            </a:endParaRPr>
          </a:p>
          <a:p>
            <a:pPr marL="171450" indent="-171450">
              <a:spcBef>
                <a:spcPts val="450"/>
              </a:spcBef>
              <a:buFont typeface="Arial" panose="020B0604020202020204" pitchFamily="34" charset="0"/>
              <a:buChar char="•"/>
            </a:pPr>
            <a:r>
              <a:rPr lang="en-US" sz="1200" dirty="0">
                <a:solidFill>
                  <a:schemeClr val="bg1"/>
                </a:solidFill>
              </a:rPr>
              <a:t>Presence and number of people</a:t>
            </a:r>
          </a:p>
          <a:p>
            <a:pPr marL="171450" indent="-171450">
              <a:spcBef>
                <a:spcPts val="450"/>
              </a:spcBef>
              <a:buFont typeface="Arial" panose="020B0604020202020204" pitchFamily="34" charset="0"/>
              <a:buChar char="•"/>
            </a:pPr>
            <a:r>
              <a:rPr lang="en-US" sz="1200" dirty="0">
                <a:solidFill>
                  <a:schemeClr val="bg1"/>
                </a:solidFill>
              </a:rPr>
              <a:t>Infrastructure and built environment </a:t>
            </a:r>
          </a:p>
          <a:p>
            <a:pPr marL="171450" indent="-171450">
              <a:spcBef>
                <a:spcPts val="450"/>
              </a:spcBef>
              <a:buFont typeface="Arial" panose="020B0604020202020204" pitchFamily="34" charset="0"/>
              <a:buChar char="•"/>
            </a:pPr>
            <a:r>
              <a:rPr lang="en-US" sz="1200" dirty="0">
                <a:solidFill>
                  <a:schemeClr val="bg1"/>
                </a:solidFill>
              </a:rPr>
              <a:t>Housing </a:t>
            </a:r>
          </a:p>
          <a:p>
            <a:pPr marL="171450" indent="-171450">
              <a:spcBef>
                <a:spcPts val="450"/>
              </a:spcBef>
              <a:buFont typeface="Arial" panose="020B0604020202020204" pitchFamily="34" charset="0"/>
              <a:buChar char="•"/>
            </a:pPr>
            <a:r>
              <a:rPr lang="en-US" sz="1200" dirty="0">
                <a:solidFill>
                  <a:schemeClr val="bg1"/>
                </a:solidFill>
              </a:rPr>
              <a:t>Production facilities</a:t>
            </a:r>
          </a:p>
          <a:p>
            <a:pPr marL="171450" indent="-171450">
              <a:spcBef>
                <a:spcPts val="450"/>
              </a:spcBef>
              <a:buFont typeface="Arial" panose="020B0604020202020204" pitchFamily="34" charset="0"/>
              <a:buChar char="•"/>
            </a:pPr>
            <a:r>
              <a:rPr lang="en-US" sz="1200" dirty="0">
                <a:solidFill>
                  <a:schemeClr val="bg1"/>
                </a:solidFill>
              </a:rPr>
              <a:t>Property</a:t>
            </a:r>
          </a:p>
          <a:p>
            <a:pPr marL="171450" indent="-171450">
              <a:spcBef>
                <a:spcPts val="450"/>
              </a:spcBef>
              <a:buFont typeface="Arial" panose="020B0604020202020204" pitchFamily="34" charset="0"/>
              <a:buChar char="•"/>
            </a:pPr>
            <a:r>
              <a:rPr lang="en-US" sz="1200" dirty="0">
                <a:solidFill>
                  <a:schemeClr val="bg1"/>
                </a:solidFill>
              </a:rPr>
              <a:t>Livelihoods</a:t>
            </a:r>
          </a:p>
          <a:p>
            <a:pPr marL="171450" indent="-171450">
              <a:spcBef>
                <a:spcPts val="450"/>
              </a:spcBef>
              <a:buFont typeface="Arial" panose="020B0604020202020204" pitchFamily="34" charset="0"/>
              <a:buChar char="•"/>
            </a:pPr>
            <a:r>
              <a:rPr lang="en-US" sz="1200" dirty="0">
                <a:solidFill>
                  <a:schemeClr val="bg1"/>
                </a:solidFill>
              </a:rPr>
              <a:t>Systems</a:t>
            </a:r>
          </a:p>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12</a:t>
            </a:fld>
            <a:endParaRPr lang="en-US" dirty="0"/>
          </a:p>
        </p:txBody>
      </p:sp>
    </p:spTree>
    <p:extLst>
      <p:ext uri="{BB962C8B-B14F-4D97-AF65-F5344CB8AC3E}">
        <p14:creationId xmlns:p14="http://schemas.microsoft.com/office/powerpoint/2010/main" val="909692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spcBef>
                <a:spcPts val="450"/>
              </a:spcBef>
            </a:pPr>
            <a:r>
              <a:rPr lang="en-US" sz="1200" b="1" baseline="0" dirty="0"/>
              <a:t>Vulnerability Definition</a:t>
            </a:r>
            <a:endParaRPr lang="en-US" sz="12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t>Physical, social, economic </a:t>
            </a:r>
            <a:r>
              <a:rPr lang="en-US" sz="1200" dirty="0"/>
              <a:t>and </a:t>
            </a:r>
            <a:r>
              <a:rPr lang="en-US" sz="1200" b="1" i="1" dirty="0"/>
              <a:t>environmental </a:t>
            </a:r>
            <a:r>
              <a:rPr lang="en-US" sz="1200" dirty="0"/>
              <a:t>factors or processes which increase the susceptibility of an individual, a community, assets or systems to the impacts of hazards.</a:t>
            </a:r>
            <a:r>
              <a:rPr lang="en-US" sz="1200" baseline="0" dirty="0"/>
              <a:t> </a:t>
            </a:r>
            <a:r>
              <a:rPr lang="en-US" sz="1200" dirty="0"/>
              <a:t>In other words, set of characteristics and circumstances of a community, system or asset that make it susceptible to the damaging effects of a hazard</a:t>
            </a:r>
          </a:p>
          <a:p>
            <a:pPr>
              <a:spcBef>
                <a:spcPts val="450"/>
              </a:spcBef>
            </a:pPr>
            <a:endParaRPr lang="en-US" sz="1200" b="1" dirty="0"/>
          </a:p>
          <a:p>
            <a:pPr>
              <a:spcBef>
                <a:spcPts val="450"/>
              </a:spcBef>
            </a:pPr>
            <a:r>
              <a:rPr lang="en-US" sz="1200" b="1" dirty="0"/>
              <a:t>Examples of vulnerability</a:t>
            </a:r>
          </a:p>
          <a:p>
            <a:pPr marL="171450" lvl="0" indent="-285750">
              <a:spcBef>
                <a:spcPts val="450"/>
              </a:spcBef>
              <a:buFont typeface="Arial" panose="020B0604020202020204" pitchFamily="34" charset="0"/>
              <a:buChar char="•"/>
            </a:pPr>
            <a:r>
              <a:rPr lang="en-US" sz="1500" dirty="0"/>
              <a:t>Adobe houses (earth dwellings) - very fragile earthquakes, showing poor behavior for moderate to strong ground shakings</a:t>
            </a:r>
            <a:endParaRPr lang="en-US" sz="750" dirty="0"/>
          </a:p>
          <a:p>
            <a:pPr marL="171450" lvl="0" indent="-285750">
              <a:spcBef>
                <a:spcPts val="450"/>
              </a:spcBef>
              <a:buFont typeface="Arial" panose="020B0604020202020204" pitchFamily="34" charset="0"/>
              <a:buChar char="•"/>
            </a:pPr>
            <a:r>
              <a:rPr lang="en-US" sz="1500" dirty="0"/>
              <a:t>Wooden homes are less likely to collapse in an earthquake, but are more vulnerable to fire</a:t>
            </a:r>
            <a:endParaRPr lang="en-US" sz="750" dirty="0"/>
          </a:p>
          <a:p>
            <a:pPr marL="171450" lvl="0" indent="-285750">
              <a:spcBef>
                <a:spcPts val="450"/>
              </a:spcBef>
              <a:buFont typeface="Arial" panose="020B0604020202020204" pitchFamily="34" charset="0"/>
              <a:buChar char="•"/>
            </a:pPr>
            <a:r>
              <a:rPr lang="en-US" sz="1500" dirty="0"/>
              <a:t>When flooding occurs, children, elderly and differently-abled citizens, may be unable to protect themselves or evacuate </a:t>
            </a:r>
          </a:p>
          <a:p>
            <a:pPr marL="171450" lvl="0" indent="-285750">
              <a:spcBef>
                <a:spcPts val="450"/>
              </a:spcBef>
              <a:buFont typeface="Arial" panose="020B0604020202020204" pitchFamily="34" charset="0"/>
              <a:buChar char="•"/>
            </a:pPr>
            <a:r>
              <a:rPr lang="en-US" sz="1500" dirty="0"/>
              <a:t>Poorer families that live in squatter/marginal settlements are less protected from damaging effects of hazards</a:t>
            </a:r>
          </a:p>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13</a:t>
            </a:fld>
            <a:endParaRPr lang="en-US" dirty="0"/>
          </a:p>
        </p:txBody>
      </p:sp>
    </p:spTree>
    <p:extLst>
      <p:ext uri="{BB962C8B-B14F-4D97-AF65-F5344CB8AC3E}">
        <p14:creationId xmlns:p14="http://schemas.microsoft.com/office/powerpoint/2010/main" val="2987403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spcBef>
                <a:spcPts val="450"/>
              </a:spcBef>
            </a:pPr>
            <a:r>
              <a:rPr lang="en-US" sz="1200" b="1" baseline="0" dirty="0"/>
              <a:t>Capacity Definition</a:t>
            </a:r>
            <a:endParaRPr lang="en-US" sz="12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ea typeface="+mn-ea"/>
                <a:cs typeface="+mn-cs"/>
              </a:rPr>
              <a:t>The combination of all the strengths, attributes and resources available within an organization, community or society to manage and reduce disaster risks and strengthen resilience. Capacity may include infrastructure, institutions, human knowledge and skills, and collective attributes such as social relationships, leadership and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ea typeface="+mn-ea"/>
                <a:cs typeface="+mn-cs"/>
              </a:rPr>
              <a:t>Coping capacity is the ability of people, organizations and systems, using available skills and resources, to manage adverse conditions, risk or disasters. The capacity to cope requires continuing awareness, resources and good management, both in normal times as well as during disasters or adverse conditions. Coping capacities contribute to the reduction of disaster risks.</a:t>
            </a:r>
            <a:endParaRPr lang="en-US"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p>
          <a:p>
            <a:pPr>
              <a:spcBef>
                <a:spcPts val="450"/>
              </a:spcBef>
            </a:pPr>
            <a:r>
              <a:rPr lang="en-US" sz="1200" b="1" dirty="0"/>
              <a:t>Examples of capacity</a:t>
            </a:r>
          </a:p>
          <a:p>
            <a:pPr marL="171450" lvl="0" indent="-171450">
              <a:buFont typeface="Arial" charset="0"/>
              <a:buChar char="•"/>
            </a:pPr>
            <a:r>
              <a:rPr lang="en-US" sz="1200" kern="1200" dirty="0">
                <a:solidFill>
                  <a:schemeClr val="tx1"/>
                </a:solidFill>
                <a:effectLst/>
                <a:ea typeface="+mn-ea"/>
                <a:cs typeface="+mn-cs"/>
              </a:rPr>
              <a:t>Local level organization to adequately respond to adverse events, for example: identification of evacuation routes and meeting points for population, definition of infrastructures that would become shelters or evacuation centers</a:t>
            </a:r>
          </a:p>
          <a:p>
            <a:pPr marL="171450" lvl="0" indent="-171450">
              <a:buFont typeface="Arial" charset="0"/>
              <a:buChar char="•"/>
            </a:pPr>
            <a:r>
              <a:rPr lang="en-US" sz="1200" kern="1200" dirty="0">
                <a:solidFill>
                  <a:schemeClr val="tx1"/>
                </a:solidFill>
                <a:effectLst/>
                <a:ea typeface="+mn-ea"/>
                <a:cs typeface="+mn-cs"/>
              </a:rPr>
              <a:t>Information and communication protocols at national, regional and local levels</a:t>
            </a:r>
          </a:p>
          <a:p>
            <a:pPr marL="171450" lvl="0" indent="-171450">
              <a:buFont typeface="Arial" charset="0"/>
              <a:buChar char="•"/>
            </a:pPr>
            <a:r>
              <a:rPr lang="en-US" sz="1200" kern="1200" dirty="0">
                <a:solidFill>
                  <a:schemeClr val="tx1"/>
                </a:solidFill>
                <a:effectLst/>
                <a:ea typeface="+mn-ea"/>
                <a:cs typeface="+mn-cs"/>
              </a:rPr>
              <a:t>A national, regional and local DRR system in place, with active and effective committees that have responsibilities regarding the disaster risk management cycle (prevention &amp; mitigation; preparedness; response; recovery, rehabilitation &amp; reconstruction)</a:t>
            </a:r>
          </a:p>
        </p:txBody>
      </p:sp>
      <p:sp>
        <p:nvSpPr>
          <p:cNvPr id="4" name="Slide Number Placeholder 3"/>
          <p:cNvSpPr>
            <a:spLocks noGrp="1"/>
          </p:cNvSpPr>
          <p:nvPr>
            <p:ph type="sldNum" sz="quarter" idx="10"/>
          </p:nvPr>
        </p:nvSpPr>
        <p:spPr/>
        <p:txBody>
          <a:bodyPr/>
          <a:lstStyle/>
          <a:p>
            <a:fld id="{CF2EF641-B826-F44E-8AE6-9A617E40E8DA}" type="slidenum">
              <a:rPr lang="en-US" smtClean="0"/>
              <a:t>14</a:t>
            </a:fld>
            <a:endParaRPr lang="en-US" dirty="0"/>
          </a:p>
        </p:txBody>
      </p:sp>
    </p:spTree>
    <p:extLst>
      <p:ext uri="{BB962C8B-B14F-4D97-AF65-F5344CB8AC3E}">
        <p14:creationId xmlns:p14="http://schemas.microsoft.com/office/powerpoint/2010/main" val="1539979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buFont typeface="Arial" charset="0"/>
              <a:buNone/>
            </a:pPr>
            <a:r>
              <a:rPr lang="en-US" sz="1000" b="1" dirty="0"/>
              <a:t>Disaster</a:t>
            </a:r>
            <a:r>
              <a:rPr lang="en-US" sz="1000" b="1" baseline="0" dirty="0"/>
              <a:t> Risk</a:t>
            </a:r>
            <a:endParaRPr lang="en-US" sz="1000" b="1" dirty="0"/>
          </a:p>
          <a:p>
            <a:pPr marL="257175" indent="-257175">
              <a:buFont typeface="Arial" charset="0"/>
              <a:buChar char="•"/>
            </a:pPr>
            <a:r>
              <a:rPr lang="en-US" sz="1000" dirty="0"/>
              <a:t>Forward-looking concept</a:t>
            </a:r>
          </a:p>
          <a:p>
            <a:pPr marL="257175" indent="-257175">
              <a:buFont typeface="Arial" charset="0"/>
              <a:buChar char="•"/>
            </a:pPr>
            <a:r>
              <a:rPr lang="en-US" sz="1200" kern="1200" dirty="0">
                <a:solidFill>
                  <a:schemeClr val="tx1"/>
                </a:solidFill>
                <a:effectLst/>
                <a:ea typeface="+mn-ea"/>
                <a:cs typeface="+mn-cs"/>
              </a:rPr>
              <a:t>The potential loss of life, injury, or destroyed or damaged assets which could occur to a system, society or a community in a specific period of time</a:t>
            </a:r>
          </a:p>
          <a:p>
            <a:pPr marL="257175" indent="-257175">
              <a:buFont typeface="Arial" charset="0"/>
              <a:buChar char="•"/>
            </a:pPr>
            <a:r>
              <a:rPr lang="en-US" sz="1200" kern="1200" dirty="0">
                <a:solidFill>
                  <a:schemeClr val="tx1"/>
                </a:solidFill>
                <a:effectLst/>
                <a:ea typeface="+mn-ea"/>
                <a:cs typeface="+mn-cs"/>
              </a:rPr>
              <a:t>Determined probabilistically as a function of hazard, exposure, vulnerability and capacity</a:t>
            </a:r>
            <a:endParaRPr lang="en-US" sz="1000" kern="1200" dirty="0">
              <a:solidFill>
                <a:schemeClr val="tx1"/>
              </a:solidFill>
              <a:effectLst/>
              <a:ea typeface="+mn-ea"/>
              <a:cs typeface="+mn-cs"/>
            </a:endParaRPr>
          </a:p>
          <a:p>
            <a:pPr marL="257175" indent="-257175">
              <a:buFont typeface="Arial" charset="0"/>
              <a:buChar char="•"/>
            </a:pPr>
            <a:r>
              <a:rPr lang="en-US" sz="1000" dirty="0"/>
              <a:t>Risk</a:t>
            </a:r>
            <a:r>
              <a:rPr lang="en-US" sz="1000" baseline="0" dirty="0"/>
              <a:t> is a function of </a:t>
            </a:r>
            <a:r>
              <a:rPr lang="en-US" sz="1000" dirty="0"/>
              <a:t>( Hazard,</a:t>
            </a:r>
            <a:r>
              <a:rPr lang="en-US" sz="1000" baseline="0" dirty="0"/>
              <a:t> </a:t>
            </a:r>
            <a:r>
              <a:rPr lang="en-US" sz="1000" dirty="0"/>
              <a:t>Exposure,</a:t>
            </a:r>
            <a:r>
              <a:rPr lang="en-US" sz="1000" baseline="0" dirty="0"/>
              <a:t> </a:t>
            </a:r>
            <a:r>
              <a:rPr lang="en-US" sz="1000" dirty="0"/>
              <a:t>Vulnerability, Capacity)</a:t>
            </a:r>
          </a:p>
        </p:txBody>
      </p:sp>
      <p:sp>
        <p:nvSpPr>
          <p:cNvPr id="4" name="Slide Number Placeholder 3"/>
          <p:cNvSpPr>
            <a:spLocks noGrp="1"/>
          </p:cNvSpPr>
          <p:nvPr>
            <p:ph type="sldNum" sz="quarter" idx="10"/>
          </p:nvPr>
        </p:nvSpPr>
        <p:spPr/>
        <p:txBody>
          <a:bodyPr/>
          <a:lstStyle/>
          <a:p>
            <a:fld id="{CF2EF641-B826-F44E-8AE6-9A617E40E8DA}" type="slidenum">
              <a:rPr lang="en-US" smtClean="0"/>
              <a:t>15</a:t>
            </a:fld>
            <a:endParaRPr lang="en-US" dirty="0"/>
          </a:p>
        </p:txBody>
      </p:sp>
    </p:spTree>
    <p:extLst>
      <p:ext uri="{BB962C8B-B14F-4D97-AF65-F5344CB8AC3E}">
        <p14:creationId xmlns:p14="http://schemas.microsoft.com/office/powerpoint/2010/main" val="1519769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spcBef>
                <a:spcPts val="450"/>
              </a:spcBef>
            </a:pPr>
            <a:r>
              <a:rPr lang="en-US" sz="1200" b="1" baseline="0" dirty="0"/>
              <a:t>Resilience Definition</a:t>
            </a:r>
            <a:endParaRPr lang="en-US" sz="1200" b="1" dirty="0"/>
          </a:p>
          <a:p>
            <a:pPr marL="171450" indent="-171450">
              <a:buFont typeface="Arial" panose="020B0604020202020204" pitchFamily="34" charset="0"/>
              <a:buChar char="•"/>
            </a:pPr>
            <a:r>
              <a:rPr lang="en-US" sz="1200" dirty="0"/>
              <a:t>Ability of people, households, communities, countries, and systems to mitigate, adapt to, and recover from shocks and stresses in a manner that reduces chronic vulnerability and facilitates inclusive growth</a:t>
            </a:r>
          </a:p>
          <a:p>
            <a:pPr marL="171450" indent="-171450">
              <a:buFont typeface="Arial" panose="020B0604020202020204" pitchFamily="34" charset="0"/>
              <a:buChar char="•"/>
            </a:pPr>
            <a:r>
              <a:rPr lang="en-US" sz="1200" dirty="0"/>
              <a:t>Ability to resist, absorb, accommodate, adapt to, transform and recover from the effects of a hazard in a timely and efficient manner, including through the preservation and restoration of its essential basic structures and functions through risk management</a:t>
            </a:r>
          </a:p>
          <a:p>
            <a:pPr marL="0" indent="0">
              <a:buFont typeface="Arial" panose="020B0604020202020204" pitchFamily="34" charset="0"/>
              <a:buNone/>
            </a:pPr>
            <a:endParaRPr lang="en-US" sz="1200" b="1" dirty="0"/>
          </a:p>
          <a:p>
            <a:pPr marL="0" indent="0">
              <a:buFont typeface="Arial" panose="020B0604020202020204" pitchFamily="34" charset="0"/>
              <a:buNone/>
            </a:pPr>
            <a:r>
              <a:rPr lang="en-US" sz="1200" b="1" dirty="0"/>
              <a:t>Examples of resilience</a:t>
            </a:r>
          </a:p>
          <a:p>
            <a:pPr marL="171450" indent="-171450">
              <a:buFont typeface="Arial" charset="0"/>
              <a:buChar char="•"/>
            </a:pPr>
            <a:r>
              <a:rPr lang="en-US" sz="1200" kern="1200" dirty="0">
                <a:effectLst/>
                <a:ea typeface="+mn-ea"/>
                <a:cs typeface="+mn-cs"/>
              </a:rPr>
              <a:t>A city with flood management infrastructure/drainage systems is resilient to flooding</a:t>
            </a:r>
          </a:p>
          <a:p>
            <a:pPr marL="171450" indent="-171450">
              <a:buFont typeface="Arial" charset="0"/>
              <a:buChar char="•"/>
            </a:pPr>
            <a:r>
              <a:rPr lang="en-US" sz="1200" kern="1200" dirty="0">
                <a:effectLst/>
                <a:ea typeface="+mn-ea"/>
                <a:cs typeface="+mn-cs"/>
              </a:rPr>
              <a:t>A city with a large number of buildings equipped to harvest and store rainwater is more resilient to drought</a:t>
            </a:r>
          </a:p>
          <a:p>
            <a:pPr marL="171450" indent="-171450">
              <a:buFont typeface="Arial" charset="0"/>
              <a:buChar char="•"/>
            </a:pPr>
            <a:r>
              <a:rPr lang="en-US" sz="1200" kern="1200" dirty="0">
                <a:effectLst/>
                <a:ea typeface="+mn-ea"/>
                <a:cs typeface="+mn-cs"/>
              </a:rPr>
              <a:t>A city with stringent earthquake building codes is more resilient to earthquakes</a:t>
            </a:r>
          </a:p>
          <a:p>
            <a:pPr marL="171450" indent="-171450">
              <a:buFont typeface="Arial" charset="0"/>
              <a:buChar char="•"/>
            </a:pPr>
            <a:r>
              <a:rPr lang="en-US" sz="1200" b="0" i="0" kern="1200" dirty="0">
                <a:effectLst/>
              </a:rPr>
              <a:t>Sound and enforced land-use planning</a:t>
            </a:r>
            <a:endParaRPr lang="en-US" dirty="0"/>
          </a:p>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16</a:t>
            </a:fld>
            <a:endParaRPr lang="en-US" dirty="0"/>
          </a:p>
        </p:txBody>
      </p:sp>
    </p:spTree>
    <p:extLst>
      <p:ext uri="{BB962C8B-B14F-4D97-AF65-F5344CB8AC3E}">
        <p14:creationId xmlns:p14="http://schemas.microsoft.com/office/powerpoint/2010/main" val="396859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charset="0"/>
              <a:buNone/>
            </a:pPr>
            <a:r>
              <a:rPr lang="en-US" b="1" dirty="0"/>
              <a:t>Facilitator’s instructions:</a:t>
            </a:r>
          </a:p>
          <a:p>
            <a:pPr marL="0" indent="0">
              <a:buFont typeface="Arial" charset="0"/>
              <a:buNone/>
            </a:pPr>
            <a:endParaRPr lang="en-US" dirty="0"/>
          </a:p>
          <a:p>
            <a:pPr marL="0" indent="0">
              <a:buFont typeface="Arial" charset="0"/>
              <a:buNone/>
            </a:pPr>
            <a:r>
              <a:rPr lang="en-US" dirty="0"/>
              <a:t>Add slides to </a:t>
            </a:r>
            <a:r>
              <a:rPr lang="en-US" baseline="0" dirty="0"/>
              <a:t>present a summary of the country-specific context where the workshop is taking place. Include maps and other resources that summarize some of the DRR concepts discussed: exposure, vulnerability, capacity, risk</a:t>
            </a:r>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17</a:t>
            </a:fld>
            <a:endParaRPr lang="en-US" dirty="0"/>
          </a:p>
        </p:txBody>
      </p:sp>
    </p:spTree>
    <p:extLst>
      <p:ext uri="{BB962C8B-B14F-4D97-AF65-F5344CB8AC3E}">
        <p14:creationId xmlns:p14="http://schemas.microsoft.com/office/powerpoint/2010/main" val="3989211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ea typeface="+mn-ea"/>
                <a:cs typeface="+mn-cs"/>
              </a:rPr>
              <a:t>There are four phases of disaster risk management cycle: 1) preparation and mitigation, 2) preparedness, 3) response, 4) recovery, rehabilitation and reconstruction.</a:t>
            </a:r>
          </a:p>
          <a:p>
            <a:pPr lvl="0"/>
            <a:endParaRPr lang="en-US" sz="1200" kern="1200" dirty="0">
              <a:solidFill>
                <a:schemeClr val="tx1"/>
              </a:solidFill>
              <a:effectLst/>
              <a:ea typeface="+mn-ea"/>
              <a:cs typeface="+mn-cs"/>
            </a:endParaRPr>
          </a:p>
          <a:p>
            <a:pPr lvl="0"/>
            <a:r>
              <a:rPr lang="en-US" sz="1200" kern="1200" dirty="0">
                <a:solidFill>
                  <a:schemeClr val="tx1"/>
                </a:solidFill>
                <a:effectLst/>
                <a:ea typeface="+mn-ea"/>
                <a:cs typeface="+mn-cs"/>
              </a:rPr>
              <a:t>For each phase, we will review some promising practice areas on DRR for </a:t>
            </a:r>
            <a:r>
              <a:rPr lang="en-US" sz="1200" kern="1200" dirty="0" err="1">
                <a:solidFill>
                  <a:schemeClr val="tx1"/>
                </a:solidFill>
                <a:effectLst/>
                <a:ea typeface="+mn-ea"/>
                <a:cs typeface="+mn-cs"/>
              </a:rPr>
              <a:t>FSPs</a:t>
            </a:r>
            <a:r>
              <a:rPr lang="en-US" sz="1200" kern="1200" dirty="0">
                <a:solidFill>
                  <a:schemeClr val="tx1"/>
                </a:solidFill>
                <a:effectLst/>
                <a:ea typeface="+mn-ea"/>
                <a:cs typeface="+mn-cs"/>
              </a:rPr>
              <a:t>, their clients and key stakeholders. These were based on the extensive resources, case studies and learning outputs developed by the SEEP Network’s global DRR Program. </a:t>
            </a:r>
          </a:p>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18</a:t>
            </a:fld>
            <a:endParaRPr lang="en-US" dirty="0"/>
          </a:p>
        </p:txBody>
      </p:sp>
    </p:spTree>
    <p:extLst>
      <p:ext uri="{BB962C8B-B14F-4D97-AF65-F5344CB8AC3E}">
        <p14:creationId xmlns:p14="http://schemas.microsoft.com/office/powerpoint/2010/main" val="3276274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Why is DRR relevant for </a:t>
            </a:r>
            <a:r>
              <a:rPr lang="en-US" sz="1200" kern="1200" dirty="0" err="1">
                <a:solidFill>
                  <a:schemeClr val="tx1"/>
                </a:solidFill>
                <a:effectLst/>
                <a:ea typeface="+mn-ea"/>
                <a:cs typeface="+mn-cs"/>
              </a:rPr>
              <a:t>FSPs</a:t>
            </a:r>
            <a:r>
              <a:rPr lang="en-US" sz="1200" kern="1200" dirty="0">
                <a:solidFill>
                  <a:schemeClr val="tx1"/>
                </a:solidFill>
                <a:effectLst/>
                <a:ea typeface="+mn-ea"/>
                <a:cs typeface="+mn-cs"/>
              </a:rPr>
              <a:t>, their clients and key stakeholders?</a:t>
            </a:r>
          </a:p>
          <a:p>
            <a:endParaRPr lang="en-US" sz="1200" kern="1200" dirty="0">
              <a:solidFill>
                <a:schemeClr val="tx1"/>
              </a:solidFill>
              <a:effectLst/>
              <a:ea typeface="+mn-ea"/>
              <a:cs typeface="+mn-cs"/>
            </a:endParaRPr>
          </a:p>
          <a:p>
            <a:pPr lvl="0"/>
            <a:r>
              <a:rPr lang="en-US" sz="1200" kern="1200" dirty="0">
                <a:solidFill>
                  <a:schemeClr val="tx1"/>
                </a:solidFill>
                <a:effectLst/>
                <a:ea typeface="+mn-ea"/>
                <a:cs typeface="+mn-cs"/>
              </a:rPr>
              <a:t>Poor people suffer most because of disasters, as poverty is closely linked to vulnerability conditions.</a:t>
            </a:r>
          </a:p>
          <a:p>
            <a:pPr lvl="0"/>
            <a:endParaRPr lang="en-US" sz="1200" kern="1200" dirty="0">
              <a:solidFill>
                <a:schemeClr val="tx1"/>
              </a:solidFill>
              <a:effectLst/>
              <a:ea typeface="+mn-ea"/>
              <a:cs typeface="+mn-cs"/>
            </a:endParaRPr>
          </a:p>
          <a:p>
            <a:pPr lvl="0"/>
            <a:r>
              <a:rPr lang="en-US" sz="1200" kern="1200" dirty="0">
                <a:solidFill>
                  <a:schemeClr val="tx1"/>
                </a:solidFill>
                <a:effectLst/>
                <a:ea typeface="+mn-ea"/>
                <a:cs typeface="+mn-cs"/>
              </a:rPr>
              <a:t>Why? Because the poor tend to live in areas of high exposure to hazards -floodplains or volcanoes slopes, for example-, and in informal housing lacking structural mechanisms to resist the impact of exogenous events (for example, earthquakes, strong winds, hurricanes). </a:t>
            </a:r>
          </a:p>
          <a:p>
            <a:pPr lvl="0"/>
            <a:endParaRPr lang="en-US" sz="1200" kern="1200" dirty="0">
              <a:solidFill>
                <a:schemeClr val="tx1"/>
              </a:solidFill>
              <a:effectLst/>
              <a:ea typeface="+mn-ea"/>
              <a:cs typeface="+mn-cs"/>
            </a:endParaRPr>
          </a:p>
          <a:p>
            <a:pPr lvl="0"/>
            <a:r>
              <a:rPr lang="en-US" sz="1200" kern="1200" dirty="0">
                <a:solidFill>
                  <a:schemeClr val="tx1"/>
                </a:solidFill>
                <a:effectLst/>
                <a:ea typeface="+mn-ea"/>
                <a:cs typeface="+mn-cs"/>
              </a:rPr>
              <a:t>In addition, poor people tend to have limited possibilities of access to health and education, and a limited level of savings which makes recovery more difficult.</a:t>
            </a:r>
          </a:p>
          <a:p>
            <a:pPr lvl="0"/>
            <a:endParaRPr lang="en-US" sz="1200" kern="1200" dirty="0">
              <a:solidFill>
                <a:schemeClr val="tx1"/>
              </a:solidFill>
              <a:effectLst/>
              <a:ea typeface="+mn-ea"/>
              <a:cs typeface="+mn-cs"/>
            </a:endParaRPr>
          </a:p>
          <a:p>
            <a:pPr lvl="0"/>
            <a:r>
              <a:rPr lang="en-US" sz="1200" kern="1200" dirty="0" err="1">
                <a:solidFill>
                  <a:schemeClr val="tx1"/>
                </a:solidFill>
                <a:effectLst/>
                <a:ea typeface="+mn-ea"/>
                <a:cs typeface="+mn-cs"/>
              </a:rPr>
              <a:t>FSPs</a:t>
            </a:r>
            <a:r>
              <a:rPr lang="en-US" sz="1200" kern="1200" dirty="0">
                <a:solidFill>
                  <a:schemeClr val="tx1"/>
                </a:solidFill>
                <a:effectLst/>
                <a:ea typeface="+mn-ea"/>
                <a:cs typeface="+mn-cs"/>
              </a:rPr>
              <a:t> focused on financial inclusion have their loan portfolios concentrated in low-income populations, that is, people that usually live and work under vulnerable conditions and highly exposed to hazardous events. </a:t>
            </a:r>
          </a:p>
          <a:p>
            <a:pPr lvl="0"/>
            <a:r>
              <a:rPr lang="en-US" sz="1200" kern="1200" dirty="0">
                <a:solidFill>
                  <a:schemeClr val="tx1"/>
                </a:solidFill>
                <a:effectLst/>
                <a:ea typeface="+mn-ea"/>
                <a:cs typeface="+mn-cs"/>
              </a:rPr>
              <a:t>	</a:t>
            </a:r>
          </a:p>
          <a:p>
            <a:pPr lvl="0"/>
            <a:r>
              <a:rPr lang="en-US" sz="1200" kern="1200" dirty="0">
                <a:solidFill>
                  <a:schemeClr val="tx1"/>
                </a:solidFill>
                <a:effectLst/>
                <a:ea typeface="+mn-ea"/>
                <a:cs typeface="+mn-cs"/>
              </a:rPr>
              <a:t>Therefore,</a:t>
            </a:r>
            <a:r>
              <a:rPr lang="en-GB" sz="1200" kern="1200" dirty="0">
                <a:solidFill>
                  <a:schemeClr val="tx1"/>
                </a:solidFill>
                <a:effectLst/>
                <a:ea typeface="+mn-ea"/>
                <a:cs typeface="+mn-cs"/>
              </a:rPr>
              <a:t> those </a:t>
            </a:r>
            <a:r>
              <a:rPr lang="en-GB" sz="1200" kern="1200" dirty="0" err="1">
                <a:solidFill>
                  <a:schemeClr val="tx1"/>
                </a:solidFill>
                <a:effectLst/>
                <a:ea typeface="+mn-ea"/>
                <a:cs typeface="+mn-cs"/>
              </a:rPr>
              <a:t>FSPs</a:t>
            </a:r>
            <a:r>
              <a:rPr lang="en-GB" sz="1200" kern="1200" dirty="0">
                <a:solidFill>
                  <a:schemeClr val="tx1"/>
                </a:solidFill>
                <a:effectLst/>
                <a:ea typeface="+mn-ea"/>
                <a:cs typeface="+mn-cs"/>
              </a:rPr>
              <a:t> show a tendency to have higher exposure than other financial intermediaries and </a:t>
            </a:r>
            <a:r>
              <a:rPr lang="en-US" sz="1200" kern="1200" dirty="0">
                <a:solidFill>
                  <a:schemeClr val="tx1"/>
                </a:solidFill>
                <a:effectLst/>
                <a:ea typeface="+mn-ea"/>
                <a:cs typeface="+mn-cs"/>
              </a:rPr>
              <a:t>must increasingly invest resources in prevention/mitigation, and preparedness to ensure their own long-term sustainability.</a:t>
            </a:r>
          </a:p>
          <a:p>
            <a:pPr lvl="0"/>
            <a:endParaRPr lang="en-US" sz="1200" kern="1200" dirty="0">
              <a:solidFill>
                <a:schemeClr val="tx1"/>
              </a:solidFill>
              <a:effectLst/>
              <a:ea typeface="+mn-ea"/>
              <a:cs typeface="+mn-cs"/>
            </a:endParaRPr>
          </a:p>
          <a:p>
            <a:pPr lvl="0"/>
            <a:r>
              <a:rPr lang="en-US" sz="1200" kern="1200" dirty="0" err="1">
                <a:solidFill>
                  <a:schemeClr val="tx1"/>
                </a:solidFill>
                <a:effectLst/>
                <a:ea typeface="+mn-ea"/>
                <a:cs typeface="+mn-cs"/>
              </a:rPr>
              <a:t>FSPs</a:t>
            </a:r>
            <a:r>
              <a:rPr lang="en-US" sz="1200" kern="1200" dirty="0">
                <a:solidFill>
                  <a:schemeClr val="tx1"/>
                </a:solidFill>
                <a:effectLst/>
                <a:ea typeface="+mn-ea"/>
                <a:cs typeface="+mn-cs"/>
              </a:rPr>
              <a:t> that cater the poor (i.e., MFIs) support poor households diversify their income and increase their resilience to different kinds of crises.</a:t>
            </a:r>
          </a:p>
          <a:p>
            <a:pPr lvl="0"/>
            <a:endParaRPr lang="en-US" sz="1200" kern="1200" dirty="0">
              <a:solidFill>
                <a:schemeClr val="tx1"/>
              </a:solidFill>
              <a:effectLst/>
              <a:ea typeface="+mn-ea"/>
              <a:cs typeface="+mn-cs"/>
            </a:endParaRPr>
          </a:p>
          <a:p>
            <a:pPr lvl="0"/>
            <a:r>
              <a:rPr lang="en-US" sz="1200" kern="1200" dirty="0">
                <a:solidFill>
                  <a:schemeClr val="tx1"/>
                </a:solidFill>
                <a:effectLst/>
                <a:ea typeface="+mn-ea"/>
                <a:cs typeface="+mn-cs"/>
              </a:rPr>
              <a:t>Post-disaster response tools are significantly more useful when combined with prevention and preparedness activities designed to reduce and to minimize the risk levels of clients.</a:t>
            </a:r>
          </a:p>
          <a:p>
            <a:pPr lvl="0"/>
            <a:endParaRPr lang="en-US" sz="1200" kern="1200" dirty="0">
              <a:solidFill>
                <a:schemeClr val="tx1"/>
              </a:solidFill>
              <a:effectLst/>
              <a:ea typeface="+mn-ea"/>
              <a:cs typeface="+mn-cs"/>
            </a:endParaRPr>
          </a:p>
          <a:p>
            <a:pPr lvl="0"/>
            <a:r>
              <a:rPr lang="en-US" sz="1200" kern="1200" dirty="0">
                <a:solidFill>
                  <a:schemeClr val="tx1"/>
                </a:solidFill>
                <a:effectLst/>
                <a:ea typeface="+mn-ea"/>
                <a:cs typeface="+mn-cs"/>
              </a:rPr>
              <a:t>Preparation and prevention help reduce the initial impact of a disaster and enable </a:t>
            </a:r>
            <a:r>
              <a:rPr lang="en-US" sz="1200" kern="1200" dirty="0" err="1">
                <a:solidFill>
                  <a:schemeClr val="tx1"/>
                </a:solidFill>
                <a:effectLst/>
                <a:ea typeface="+mn-ea"/>
                <a:cs typeface="+mn-cs"/>
              </a:rPr>
              <a:t>FSPs</a:t>
            </a:r>
            <a:r>
              <a:rPr lang="en-US" sz="1200" kern="1200" dirty="0">
                <a:solidFill>
                  <a:schemeClr val="tx1"/>
                </a:solidFill>
                <a:effectLst/>
                <a:ea typeface="+mn-ea"/>
                <a:cs typeface="+mn-cs"/>
              </a:rPr>
              <a:t> and their clients to have greater diversity of coping mechanisms.</a:t>
            </a:r>
          </a:p>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19</a:t>
            </a:fld>
            <a:endParaRPr lang="en-US"/>
          </a:p>
        </p:txBody>
      </p:sp>
    </p:spTree>
    <p:extLst>
      <p:ext uri="{BB962C8B-B14F-4D97-AF65-F5344CB8AC3E}">
        <p14:creationId xmlns:p14="http://schemas.microsoft.com/office/powerpoint/2010/main" val="351847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lnSpc>
                <a:spcPct val="100000"/>
              </a:lnSpc>
              <a:spcBef>
                <a:spcPts val="600"/>
              </a:spcBef>
              <a:buFont typeface="+mj-lt"/>
              <a:buNone/>
            </a:pPr>
            <a:r>
              <a:rPr lang="en-US" sz="1200" b="1" dirty="0"/>
              <a:t>Explanation</a:t>
            </a:r>
            <a:r>
              <a:rPr lang="en-US" sz="1200" b="1" baseline="0" dirty="0"/>
              <a:t> by facilitator:</a:t>
            </a:r>
            <a:endParaRPr lang="en-US" sz="1200" b="1" dirty="0"/>
          </a:p>
          <a:p>
            <a:pPr marL="0" indent="0">
              <a:lnSpc>
                <a:spcPct val="100000"/>
              </a:lnSpc>
              <a:spcBef>
                <a:spcPts val="600"/>
              </a:spcBef>
              <a:buFont typeface="+mj-lt"/>
              <a:buNone/>
            </a:pPr>
            <a:r>
              <a:rPr lang="en-US" sz="1200" dirty="0"/>
              <a:t>After participating</a:t>
            </a:r>
            <a:r>
              <a:rPr lang="en-US" sz="1200" baseline="0" dirty="0"/>
              <a:t> in this workshop, participants will be able to:</a:t>
            </a:r>
          </a:p>
          <a:p>
            <a:pPr marL="0" indent="0">
              <a:lnSpc>
                <a:spcPct val="100000"/>
              </a:lnSpc>
              <a:spcBef>
                <a:spcPts val="600"/>
              </a:spcBef>
              <a:buFont typeface="+mj-lt"/>
              <a:buNone/>
            </a:pPr>
            <a:endParaRPr lang="en-US" sz="1200" dirty="0"/>
          </a:p>
          <a:p>
            <a:pPr marL="228600" lvl="0" indent="-228600">
              <a:buFont typeface="+mj-lt"/>
              <a:buAutoNum type="arabicPeriod"/>
            </a:pPr>
            <a:r>
              <a:rPr lang="en-US" sz="1200" kern="1200" dirty="0">
                <a:solidFill>
                  <a:schemeClr val="tx1"/>
                </a:solidFill>
                <a:effectLst/>
                <a:ea typeface="+mn-ea"/>
                <a:cs typeface="+mn-cs"/>
              </a:rPr>
              <a:t>Discuss and reflect on disaster risk reduction concepts and terminology.</a:t>
            </a:r>
          </a:p>
          <a:p>
            <a:pPr marL="228600" indent="-228600">
              <a:buFont typeface="+mj-lt"/>
              <a:buAutoNum type="arabicPeriod"/>
            </a:pPr>
            <a:r>
              <a:rPr lang="en-US" sz="1200" kern="1200" dirty="0">
                <a:solidFill>
                  <a:schemeClr val="tx1"/>
                </a:solidFill>
                <a:effectLst/>
                <a:ea typeface="+mn-ea"/>
                <a:cs typeface="+mn-cs"/>
              </a:rPr>
              <a:t>Identify linkages between hazards, exposure to hazards, vulnerability to hazards, and capacity as determinants of the level of disaster risk.</a:t>
            </a:r>
          </a:p>
          <a:p>
            <a:pPr marL="228600" indent="-228600">
              <a:buFont typeface="+mj-lt"/>
              <a:buAutoNum type="arabicPeriod"/>
            </a:pPr>
            <a:r>
              <a:rPr lang="en-US" sz="1200" kern="1200" dirty="0">
                <a:solidFill>
                  <a:schemeClr val="tx1"/>
                </a:solidFill>
                <a:effectLst/>
                <a:ea typeface="+mn-ea"/>
                <a:cs typeface="+mn-cs"/>
              </a:rPr>
              <a:t>Recognize the relevance of integrating disaster risk reduction into business planning to ensure resiliency and sustainability at client, community and institutional levels.</a:t>
            </a:r>
          </a:p>
          <a:p>
            <a:pPr marL="228600" indent="-228600">
              <a:buFont typeface="+mj-lt"/>
              <a:buAutoNum type="arabicPeriod"/>
            </a:pPr>
            <a:r>
              <a:rPr lang="en-US" sz="1200" kern="1200" dirty="0">
                <a:solidFill>
                  <a:schemeClr val="tx1"/>
                </a:solidFill>
                <a:effectLst/>
                <a:ea typeface="+mn-ea"/>
                <a:cs typeface="+mn-cs"/>
              </a:rPr>
              <a:t>Share information and knowledge about disaster risk reduction best practices among a diverse group of stakeholders.</a:t>
            </a:r>
          </a:p>
          <a:p>
            <a:pPr marL="228600" indent="-228600">
              <a:buFont typeface="+mj-lt"/>
              <a:buAutoNum type="arabicPeriod"/>
            </a:pPr>
            <a:r>
              <a:rPr lang="en-US" sz="1200" kern="1200" dirty="0">
                <a:solidFill>
                  <a:schemeClr val="tx1"/>
                </a:solidFill>
                <a:effectLst/>
                <a:ea typeface="+mn-ea"/>
                <a:cs typeface="+mn-cs"/>
              </a:rPr>
              <a:t>Gain experience developing participatory and collaborative partnerships among all relevant stakeholders to further support development of DRR strategies and approaches across sectors</a:t>
            </a:r>
            <a:r>
              <a:rPr lang="en-US" dirty="0">
                <a:effectLst/>
              </a:rPr>
              <a:t> </a:t>
            </a:r>
            <a:r>
              <a:rPr lang="en-US" sz="1200" u="none" strike="noStrike" kern="1200" baseline="0" dirty="0">
                <a:solidFill>
                  <a:schemeClr val="tx1"/>
                </a:solidFill>
                <a:ea typeface="+mn-ea"/>
                <a:cs typeface="+mn-cs"/>
              </a:rPr>
              <a:t>Share knowledge about disaster risk reduction best practices among a diverse group of stakeholders .</a:t>
            </a:r>
          </a:p>
        </p:txBody>
      </p:sp>
      <p:sp>
        <p:nvSpPr>
          <p:cNvPr id="4" name="Slide Number Placeholder 3"/>
          <p:cNvSpPr>
            <a:spLocks noGrp="1"/>
          </p:cNvSpPr>
          <p:nvPr>
            <p:ph type="sldNum" sz="quarter" idx="10"/>
          </p:nvPr>
        </p:nvSpPr>
        <p:spPr/>
        <p:txBody>
          <a:bodyPr/>
          <a:lstStyle/>
          <a:p>
            <a:fld id="{CF2EF641-B826-F44E-8AE6-9A617E40E8DA}" type="slidenum">
              <a:rPr lang="en-US" smtClean="0"/>
              <a:t>2</a:t>
            </a:fld>
            <a:endParaRPr lang="en-US" dirty="0"/>
          </a:p>
        </p:txBody>
      </p:sp>
    </p:spTree>
    <p:extLst>
      <p:ext uri="{BB962C8B-B14F-4D97-AF65-F5344CB8AC3E}">
        <p14:creationId xmlns:p14="http://schemas.microsoft.com/office/powerpoint/2010/main" val="3214905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Facilitator Instructions:</a:t>
            </a:r>
          </a:p>
          <a:p>
            <a:r>
              <a:rPr lang="en-US" sz="1200" kern="1200" dirty="0">
                <a:solidFill>
                  <a:schemeClr val="tx1"/>
                </a:solidFill>
                <a:effectLst/>
                <a:ea typeface="+mn-ea"/>
                <a:cs typeface="+mn-cs"/>
              </a:rPr>
              <a:t>Distribute Briefing Sheet 5</a:t>
            </a:r>
            <a:r>
              <a:rPr lang="en-US" sz="1200" kern="1200" baseline="0" dirty="0">
                <a:solidFill>
                  <a:schemeClr val="tx1"/>
                </a:solidFill>
                <a:effectLst/>
                <a:ea typeface="+mn-ea"/>
                <a:cs typeface="+mn-cs"/>
              </a:rPr>
              <a:t> to participants, and give instructions on how the activity is going to be conducted.</a:t>
            </a:r>
          </a:p>
          <a:p>
            <a:endParaRPr lang="en-US" sz="1200" kern="1200" baseline="0" dirty="0">
              <a:solidFill>
                <a:schemeClr val="tx1"/>
              </a:solidFill>
              <a:effectLst/>
              <a:ea typeface="+mn-ea"/>
              <a:cs typeface="+mn-cs"/>
            </a:endParaRPr>
          </a:p>
          <a:p>
            <a:r>
              <a:rPr lang="en-US" sz="1200" kern="1200" baseline="0" dirty="0">
                <a:solidFill>
                  <a:schemeClr val="tx1"/>
                </a:solidFill>
                <a:effectLst/>
                <a:ea typeface="+mn-ea"/>
                <a:cs typeface="+mn-cs"/>
              </a:rPr>
              <a:t>Refer to the slide text and facilitator guide for Module 3</a:t>
            </a: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20</a:t>
            </a:fld>
            <a:endParaRPr lang="en-US" dirty="0"/>
          </a:p>
        </p:txBody>
      </p:sp>
    </p:spTree>
    <p:extLst>
      <p:ext uri="{BB962C8B-B14F-4D97-AF65-F5344CB8AC3E}">
        <p14:creationId xmlns:p14="http://schemas.microsoft.com/office/powerpoint/2010/main" val="1855320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600"/>
              </a:spcAft>
            </a:pPr>
            <a:r>
              <a:rPr lang="en-US" sz="2400" b="1" dirty="0"/>
              <a:t>Facilitator’s instructions:</a:t>
            </a:r>
          </a:p>
          <a:p>
            <a:pPr lvl="0">
              <a:spcAft>
                <a:spcPts val="600"/>
              </a:spcAft>
            </a:pPr>
            <a:r>
              <a:rPr lang="en-US" sz="2400" b="0" dirty="0"/>
              <a:t>Present the definition of phase 1: Prevention and Mitigation,</a:t>
            </a:r>
            <a:r>
              <a:rPr lang="en-US" sz="2400" b="0" baseline="0" dirty="0"/>
              <a:t> as a preamble for the group exercise/discussion on promising practices for FSPs regarding prevention and mitigation</a:t>
            </a:r>
            <a:endParaRPr lang="en-US" sz="2400" b="0" dirty="0"/>
          </a:p>
          <a:p>
            <a:pPr lvl="0">
              <a:spcAft>
                <a:spcPts val="600"/>
              </a:spcAft>
            </a:pPr>
            <a:endParaRPr lang="en-US" sz="2400" b="1" dirty="0"/>
          </a:p>
          <a:p>
            <a:pPr lvl="0">
              <a:spcAft>
                <a:spcPts val="600"/>
              </a:spcAft>
            </a:pPr>
            <a:r>
              <a:rPr lang="en-US" sz="2400" b="1" dirty="0"/>
              <a:t>PREVENTION</a:t>
            </a:r>
          </a:p>
          <a:p>
            <a:pPr marL="342900" indent="-342900">
              <a:lnSpc>
                <a:spcPct val="100000"/>
              </a:lnSpc>
              <a:buFont typeface="Arial" charset="0"/>
              <a:buChar char="•"/>
            </a:pPr>
            <a:r>
              <a:rPr lang="en-US" sz="2200" dirty="0"/>
              <a:t>Activities and measures to avoid existing and new disaster risks</a:t>
            </a:r>
            <a:endParaRPr lang="en-US" sz="1000" dirty="0"/>
          </a:p>
          <a:p>
            <a:pPr marL="342900" indent="-342900">
              <a:lnSpc>
                <a:spcPct val="100000"/>
              </a:lnSpc>
              <a:buFont typeface="Arial" charset="0"/>
              <a:buChar char="•"/>
            </a:pPr>
            <a:r>
              <a:rPr lang="en-US" sz="2200" dirty="0"/>
              <a:t>Aims at reducing vulnerability and exposure, therefore the risk of disaster is removed</a:t>
            </a:r>
          </a:p>
          <a:p>
            <a:pPr lvl="1">
              <a:lnSpc>
                <a:spcPct val="100000"/>
              </a:lnSpc>
              <a:spcBef>
                <a:spcPts val="600"/>
              </a:spcBef>
              <a:buFont typeface="Wingdings" charset="2"/>
              <a:buChar char="Ø"/>
            </a:pPr>
            <a:r>
              <a:rPr lang="en-US" dirty="0"/>
              <a:t>Dams or embankments that eliminate flood risks</a:t>
            </a:r>
          </a:p>
          <a:p>
            <a:pPr lvl="1">
              <a:lnSpc>
                <a:spcPct val="100000"/>
              </a:lnSpc>
              <a:spcBef>
                <a:spcPts val="600"/>
              </a:spcBef>
              <a:buFont typeface="Wingdings" charset="2"/>
              <a:buChar char="Ø"/>
            </a:pPr>
            <a:r>
              <a:rPr lang="en-US" dirty="0" err="1"/>
              <a:t>Aforestation</a:t>
            </a:r>
            <a:r>
              <a:rPr lang="en-US" baseline="0" dirty="0"/>
              <a:t>, reforestation and restoration of wetlands for better flood control</a:t>
            </a:r>
            <a:endParaRPr lang="en-US" dirty="0"/>
          </a:p>
          <a:p>
            <a:pPr lvl="1">
              <a:lnSpc>
                <a:spcPct val="100000"/>
              </a:lnSpc>
              <a:spcBef>
                <a:spcPts val="600"/>
              </a:spcBef>
              <a:buFont typeface="Wingdings" charset="2"/>
              <a:buChar char="Ø"/>
            </a:pPr>
            <a:r>
              <a:rPr lang="en-US" dirty="0"/>
              <a:t>Land-use regulations that do not permit any settlement in high-risk zones (i.e., floodplain zoning)</a:t>
            </a:r>
          </a:p>
          <a:p>
            <a:pPr lvl="1">
              <a:lnSpc>
                <a:spcPct val="100000"/>
              </a:lnSpc>
              <a:spcBef>
                <a:spcPts val="600"/>
              </a:spcBef>
              <a:buFont typeface="Wingdings" charset="2"/>
              <a:buChar char="Ø"/>
            </a:pPr>
            <a:r>
              <a:rPr lang="en-US" dirty="0"/>
              <a:t>Seismic engineering designs that ensure the survival and function of a critical building in any likely earthquake</a:t>
            </a:r>
          </a:p>
          <a:p>
            <a:pPr lvl="1">
              <a:lnSpc>
                <a:spcPct val="100000"/>
              </a:lnSpc>
              <a:spcBef>
                <a:spcPts val="600"/>
              </a:spcBef>
              <a:buFont typeface="Wingdings" charset="2"/>
              <a:buChar char="Ø"/>
            </a:pPr>
            <a:r>
              <a:rPr lang="en-US" dirty="0"/>
              <a:t>Immunization against vaccine-preventable diseases</a:t>
            </a:r>
          </a:p>
          <a:p>
            <a:pPr lvl="1">
              <a:lnSpc>
                <a:spcPct val="100000"/>
              </a:lnSpc>
              <a:spcBef>
                <a:spcPts val="600"/>
              </a:spcBef>
              <a:buFont typeface="Wingdings" charset="2"/>
              <a:buChar char="Ø"/>
            </a:pPr>
            <a:r>
              <a:rPr lang="en-US" dirty="0"/>
              <a:t>Measures taken during or after a hazardous event to prevent secondary hazards or their consequences - measures to prevent the contamination of water</a:t>
            </a:r>
          </a:p>
          <a:p>
            <a:pPr lvl="0">
              <a:lnSpc>
                <a:spcPct val="100000"/>
              </a:lnSpc>
              <a:spcBef>
                <a:spcPts val="600"/>
              </a:spcBef>
              <a:buFont typeface="Wingdings" charset="2"/>
              <a:buNone/>
            </a:pPr>
            <a:endParaRPr lang="en-US" dirty="0"/>
          </a:p>
          <a:p>
            <a:pPr>
              <a:spcAft>
                <a:spcPts val="450"/>
              </a:spcAft>
            </a:pPr>
            <a:r>
              <a:rPr lang="en-US" b="1" dirty="0"/>
              <a:t>MITIGATION</a:t>
            </a:r>
          </a:p>
          <a:p>
            <a:pPr marL="257175" indent="-257175">
              <a:spcBef>
                <a:spcPts val="450"/>
              </a:spcBef>
              <a:buFont typeface="Arial" charset="0"/>
              <a:buChar char="•"/>
            </a:pPr>
            <a:r>
              <a:rPr lang="en-US" dirty="0"/>
              <a:t>The lessening or minimizing of the adverse impacts of a hazardous event</a:t>
            </a:r>
          </a:p>
          <a:p>
            <a:pPr marL="257175" indent="-257175">
              <a:spcBef>
                <a:spcPts val="450"/>
              </a:spcBef>
              <a:buFont typeface="Arial" charset="0"/>
              <a:buChar char="•"/>
            </a:pPr>
            <a:r>
              <a:rPr lang="en-US" dirty="0"/>
              <a:t>Measures include:</a:t>
            </a:r>
          </a:p>
          <a:p>
            <a:pPr marL="476250" lvl="1" indent="-209550">
              <a:buFont typeface="Wingdings" charset="2"/>
              <a:buChar char="Ø"/>
            </a:pPr>
            <a:r>
              <a:rPr lang="en-US" sz="1500" dirty="0"/>
              <a:t>Engineering techniques and hazard-resistant construction</a:t>
            </a:r>
          </a:p>
          <a:p>
            <a:pPr marL="476250" lvl="1" indent="-209550">
              <a:buFont typeface="Wingdings" charset="2"/>
              <a:buChar char="Ø"/>
            </a:pPr>
            <a:r>
              <a:rPr lang="en-US" sz="1500" dirty="0"/>
              <a:t>Improved environmental and social policies</a:t>
            </a:r>
          </a:p>
          <a:p>
            <a:pPr marL="476250" lvl="1" indent="-209550">
              <a:buFont typeface="Wingdings" charset="2"/>
              <a:buChar char="Ø"/>
            </a:pPr>
            <a:r>
              <a:rPr lang="en-US" sz="1500" dirty="0"/>
              <a:t>Public awareness</a:t>
            </a:r>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21</a:t>
            </a:fld>
            <a:endParaRPr lang="en-US" dirty="0"/>
          </a:p>
        </p:txBody>
      </p:sp>
    </p:spTree>
    <p:extLst>
      <p:ext uri="{BB962C8B-B14F-4D97-AF65-F5344CB8AC3E}">
        <p14:creationId xmlns:p14="http://schemas.microsoft.com/office/powerpoint/2010/main" val="1340576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269875"/>
            <a:ext cx="4114800" cy="3086100"/>
          </a:xfrm>
        </p:spPr>
      </p:sp>
      <p:sp>
        <p:nvSpPr>
          <p:cNvPr id="3" name="Notes Placeholder 2"/>
          <p:cNvSpPr>
            <a:spLocks noGrp="1"/>
          </p:cNvSpPr>
          <p:nvPr>
            <p:ph type="body" idx="1"/>
          </p:nvPr>
        </p:nvSpPr>
        <p:spPr>
          <a:xfrm>
            <a:off x="211667" y="3355621"/>
            <a:ext cx="6245578" cy="5438423"/>
          </a:xfrm>
        </p:spPr>
        <p:txBody>
          <a:bodyPr/>
          <a:lstStyle/>
          <a:p>
            <a:pPr marL="0" lvl="0" indent="-114300">
              <a:buFont typeface="Wingdings" charset="2"/>
              <a:buNone/>
            </a:pPr>
            <a:r>
              <a:rPr lang="en-US" sz="1000" b="1" i="0" u="none" dirty="0"/>
              <a:t>Facilitator Instructions:</a:t>
            </a:r>
          </a:p>
          <a:p>
            <a:pPr marL="0" lvl="0" indent="-114300">
              <a:buFont typeface="Wingdings" charset="2"/>
              <a:buNone/>
            </a:pPr>
            <a:r>
              <a:rPr lang="en-US" sz="1000" b="0" i="0" u="none" dirty="0"/>
              <a:t>These are some of the key practices that had positive results in this phase, drawn from </a:t>
            </a:r>
            <a:r>
              <a:rPr lang="en-US" sz="1000" b="0" i="0" u="none" baseline="0" dirty="0"/>
              <a:t>the case studies developed by SEEP.</a:t>
            </a:r>
          </a:p>
          <a:p>
            <a:pPr marL="0" lvl="0" indent="-114300">
              <a:buFont typeface="Wingdings" charset="2"/>
              <a:buNone/>
            </a:pPr>
            <a:endParaRPr lang="en-US" sz="1000" b="0" i="0" u="none" baseline="0" dirty="0"/>
          </a:p>
          <a:p>
            <a:pPr marL="0" lvl="0" indent="-114300">
              <a:buFont typeface="Wingdings" charset="2"/>
              <a:buNone/>
            </a:pPr>
            <a:r>
              <a:rPr lang="en-US" sz="1000" b="0" i="0" u="none" baseline="0" dirty="0"/>
              <a:t>Review this before or after the small groups are holding their discussions. (see Module 3 Curriculum for more guidance)</a:t>
            </a:r>
            <a:endParaRPr lang="en-US" sz="1200" kern="1200" baseline="0" dirty="0">
              <a:solidFill>
                <a:schemeClr val="tx1"/>
              </a:solidFill>
              <a:effectLst/>
              <a:ea typeface="+mn-ea"/>
              <a:cs typeface="+mn-cs"/>
            </a:endParaRPr>
          </a:p>
          <a:p>
            <a:pPr marL="0" lvl="0" indent="-114300">
              <a:buFont typeface="Wingdings" charset="2"/>
              <a:buNone/>
            </a:pPr>
            <a:endParaRPr lang="en-US" sz="1200" kern="1200" baseline="0" dirty="0">
              <a:solidFill>
                <a:schemeClr val="tx1"/>
              </a:solidFill>
              <a:effectLst/>
              <a:ea typeface="+mn-ea"/>
              <a:cs typeface="+mn-cs"/>
            </a:endParaRPr>
          </a:p>
          <a:p>
            <a:pPr marL="0" lvl="0" indent="-114300">
              <a:buFont typeface="Wingdings" charset="2"/>
              <a:buNone/>
            </a:pPr>
            <a:r>
              <a:rPr lang="en-US" sz="1200" kern="1200" baseline="0" dirty="0">
                <a:solidFill>
                  <a:schemeClr val="tx1"/>
                </a:solidFill>
                <a:effectLst/>
                <a:ea typeface="+mn-ea"/>
                <a:cs typeface="+mn-cs"/>
              </a:rPr>
              <a:t>Participants will also have the Briefing Sheet 5 that outlines the Promising Practices from the case studies developed by SEEP</a:t>
            </a:r>
            <a:endParaRPr lang="en-US" sz="1000" b="1" i="0" u="none" dirty="0"/>
          </a:p>
          <a:p>
            <a:pPr marL="0" lvl="0" indent="-114300">
              <a:buFont typeface="Wingdings" charset="2"/>
              <a:buNone/>
            </a:pPr>
            <a:endParaRPr lang="en-US" sz="1000" b="1" i="0" u="none" dirty="0"/>
          </a:p>
          <a:p>
            <a:pPr marL="0" lvl="0" indent="-114300">
              <a:buFont typeface="Wingdings" charset="2"/>
              <a:buNone/>
            </a:pPr>
            <a:r>
              <a:rPr lang="en-US" sz="1000" b="1" i="0" u="none" dirty="0"/>
              <a:t>From Briefing Sheet 5: Promising Practices</a:t>
            </a:r>
          </a:p>
          <a:p>
            <a:pPr marL="0" lvl="0" indent="-114300">
              <a:buFont typeface="Wingdings" charset="2"/>
              <a:buNone/>
            </a:pPr>
            <a:r>
              <a:rPr lang="en-US" sz="1000" b="1" i="0" u="none" dirty="0"/>
              <a:t>Phase 1:PREVENTION</a:t>
            </a:r>
            <a:r>
              <a:rPr lang="en-US" sz="1000" b="1" i="0" u="none" baseline="0" dirty="0"/>
              <a:t> AND MITIGATION</a:t>
            </a:r>
          </a:p>
          <a:p>
            <a:pPr marL="0" lvl="0" indent="-114300">
              <a:buFont typeface="Wingdings" charset="2"/>
              <a:buNone/>
            </a:pPr>
            <a:endParaRPr lang="en-US" sz="1000" b="0" i="0" u="none" dirty="0"/>
          </a:p>
          <a:p>
            <a:pPr marL="0" lvl="0" indent="-114300">
              <a:buFont typeface="Wingdings" charset="2"/>
              <a:buNone/>
            </a:pPr>
            <a:r>
              <a:rPr lang="en-US" sz="1000" b="0" i="1" u="sng" dirty="0"/>
              <a:t>Loan</a:t>
            </a:r>
            <a:r>
              <a:rPr lang="en-US" sz="1000" b="0" i="1" u="sng" baseline="0" dirty="0"/>
              <a:t> Products </a:t>
            </a:r>
            <a:r>
              <a:rPr lang="en-US" sz="1000" b="1" i="1" u="sng" baseline="0" dirty="0"/>
              <a:t>specifically designed to improve quality of life and resiliency to shocks</a:t>
            </a:r>
            <a:endParaRPr lang="en-US" sz="1000" b="1" i="1" u="sng" dirty="0"/>
          </a:p>
          <a:p>
            <a:pPr marL="171450" lvl="0" indent="-285750">
              <a:buFont typeface="Arial" panose="020B0604020202020204" pitchFamily="34" charset="0"/>
              <a:buChar char="•"/>
            </a:pPr>
            <a:r>
              <a:rPr lang="en-US" sz="1000" b="1" dirty="0"/>
              <a:t>First Microfinance Bank </a:t>
            </a:r>
            <a:r>
              <a:rPr lang="mr-IN" sz="1000" b="1" dirty="0"/>
              <a:t>–</a:t>
            </a:r>
            <a:r>
              <a:rPr lang="en-US" sz="1000" b="1" dirty="0"/>
              <a:t> Afghanistan </a:t>
            </a:r>
            <a:r>
              <a:rPr lang="en-US" sz="1000" dirty="0"/>
              <a:t>developed a housing improvement product (region highly vulnerable to earthquakes, flash floods, landslides)</a:t>
            </a:r>
          </a:p>
          <a:p>
            <a:pPr marL="696516" lvl="2" indent="-220266">
              <a:buFont typeface="Wingdings" charset="2"/>
              <a:buChar char="ü"/>
            </a:pPr>
            <a:r>
              <a:rPr lang="en-US" sz="1000" dirty="0"/>
              <a:t>Hired civil engineers and developed pamphlets and guides to provide technical assistance to clients related to building disaster-resilient structures</a:t>
            </a:r>
          </a:p>
          <a:p>
            <a:pPr marL="696516" lvl="2" indent="-220266">
              <a:buFont typeface="Wingdings" charset="2"/>
              <a:buChar char="ü"/>
            </a:pPr>
            <a:r>
              <a:rPr lang="en-US" sz="1000" dirty="0"/>
              <a:t>During the rollout of the product, over 30 masons and artisans were trained on safe building practices</a:t>
            </a:r>
          </a:p>
          <a:p>
            <a:pPr marL="696516" lvl="2" indent="-220266">
              <a:buFont typeface="Wingdings" charset="2"/>
              <a:buChar char="ü"/>
            </a:pPr>
            <a:r>
              <a:rPr lang="en-US" sz="1000" dirty="0"/>
              <a:t>Provide clients with advice on the selection of building materials, construction techniques, and innovative approaches to improving the safety and quality of their living environments</a:t>
            </a:r>
          </a:p>
          <a:p>
            <a:pPr marL="696516" lvl="2" indent="-220266">
              <a:buFont typeface="Wingdings" charset="2"/>
              <a:buChar char="ü"/>
            </a:pPr>
            <a:r>
              <a:rPr lang="en-US" sz="1000" dirty="0"/>
              <a:t>A demonstration house was built to allow clients and builders to experience and see the building practice</a:t>
            </a:r>
          </a:p>
          <a:p>
            <a:pPr marL="696516" lvl="2" indent="-220266">
              <a:buFont typeface="Wingdings" charset="2"/>
              <a:buChar char="ü"/>
            </a:pPr>
            <a:r>
              <a:rPr lang="en-US" sz="1000" dirty="0"/>
              <a:t>Clients were allowed to select their repayment schedule for the loan product, taking into consideration the cyclical nature of the underlying agriculture cash flows. This flexible repayment schedule improved accessibility and resulted in high repayment rates </a:t>
            </a:r>
          </a:p>
          <a:p>
            <a:pPr marL="285750" lvl="0" indent="-285750">
              <a:buFont typeface="Arial" panose="020B0604020202020204" pitchFamily="34" charset="0"/>
              <a:buChar char="•"/>
            </a:pPr>
            <a:r>
              <a:rPr lang="en-US" sz="1000" b="1" dirty="0"/>
              <a:t>SEWA Bank </a:t>
            </a:r>
            <a:r>
              <a:rPr lang="mr-IN" sz="1000" b="1" dirty="0"/>
              <a:t>–</a:t>
            </a:r>
            <a:r>
              <a:rPr lang="en-US" sz="1000" b="1" dirty="0"/>
              <a:t> India</a:t>
            </a:r>
          </a:p>
          <a:p>
            <a:pPr marL="777479" lvl="2" indent="-254794">
              <a:buFont typeface="Wingdings" charset="2"/>
              <a:buChar char="ü"/>
            </a:pPr>
            <a:r>
              <a:rPr lang="en-US" sz="1000" dirty="0"/>
              <a:t>Offers regular housing finance, including loans to repair or replace a roof, wall, floor or door; for monsoon proofing; and for housing expansion or rehabilitation</a:t>
            </a:r>
          </a:p>
          <a:p>
            <a:pPr marL="0" indent="0">
              <a:buFont typeface="Arial" charset="0"/>
              <a:buNone/>
            </a:pPr>
            <a:endParaRPr lang="en-US" sz="1000" b="1" i="1" u="sng" dirty="0"/>
          </a:p>
          <a:p>
            <a:pPr marL="0" indent="0">
              <a:buFont typeface="Arial" charset="0"/>
              <a:buNone/>
            </a:pPr>
            <a:r>
              <a:rPr lang="en-US" sz="1000" b="1" i="1" u="sng" dirty="0"/>
              <a:t>Savings products</a:t>
            </a:r>
          </a:p>
          <a:p>
            <a:pPr marL="0" indent="0">
              <a:buFont typeface="Arial" charset="0"/>
              <a:buNone/>
            </a:pPr>
            <a:r>
              <a:rPr lang="en-US" sz="1000" kern="1200" dirty="0">
                <a:solidFill>
                  <a:schemeClr val="tx1"/>
                </a:solidFill>
              </a:rPr>
              <a:t>For areas prone to regular disasters, clients can be given an option to save a certain percentage of the approved loan amount to be used in case of emergency to recover from disaster or even for repayment of an existing loan</a:t>
            </a:r>
            <a:endParaRPr lang="en-US" sz="1000" b="1" i="1" dirty="0"/>
          </a:p>
          <a:p>
            <a:pPr marL="0" indent="0">
              <a:buFont typeface="Arial" charset="0"/>
              <a:buNone/>
            </a:pPr>
            <a:endParaRPr lang="en-US" sz="1000" b="1" i="1" u="sng" dirty="0"/>
          </a:p>
          <a:p>
            <a:pPr marL="0" indent="0">
              <a:buFont typeface="Arial" charset="0"/>
              <a:buNone/>
            </a:pPr>
            <a:r>
              <a:rPr lang="en-US" sz="1000" b="1" i="1" u="sng" dirty="0"/>
              <a:t>Microinsurance</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000" dirty="0"/>
              <a:t>Instead of insurance, the poor often rely on savings, depleting or mortgaging their land and assets, emergency loans from MFIs, or money lenders → trapping households in a vicious cycle of poverty</a:t>
            </a:r>
            <a:r>
              <a:rPr lang="en-US" sz="1000" b="1" i="1" dirty="0"/>
              <a:t>.</a:t>
            </a:r>
            <a:r>
              <a:rPr lang="en-US" sz="1000" b="1" i="1" baseline="0" dirty="0"/>
              <a:t> </a:t>
            </a:r>
            <a:r>
              <a:rPr lang="en-US" sz="1000" dirty="0"/>
              <a:t>Disaster insurance provides a means to break from poverty by providing a strategy for coping with simultaneous losses of life, health and property</a:t>
            </a:r>
            <a:endParaRPr lang="en-US" sz="10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Habitat For Humanity India - Disaster Risk Reduction Insurance </a:t>
            </a:r>
          </a:p>
          <a:p>
            <a:pPr marL="777479" lvl="2" indent="-220266">
              <a:buFont typeface="Wingdings" charset="2"/>
              <a:buChar char="ü"/>
            </a:pPr>
            <a:r>
              <a:rPr lang="en-US" sz="1000" dirty="0"/>
              <a:t>Provides asset and property coverage against a wide range of natural and manmade perils (including severe storms, typhoons, earthquakes, fires, riots, strikes and malicious damage)</a:t>
            </a:r>
          </a:p>
          <a:p>
            <a:pPr marL="777479" lvl="2" indent="-220266">
              <a:buFont typeface="Wingdings" charset="2"/>
              <a:buChar char="ü"/>
            </a:pPr>
            <a:r>
              <a:rPr lang="en-US" sz="1000" dirty="0"/>
              <a:t>Also covers the insured and their family members against accidental death and permanent disability </a:t>
            </a:r>
            <a:endParaRPr lang="en-US" sz="1000" b="1" dirty="0"/>
          </a:p>
          <a:p>
            <a:pPr marL="285750" lvl="0" indent="-285750">
              <a:buFont typeface="Arial" panose="020B0604020202020204" pitchFamily="34" charset="0"/>
              <a:buChar char="•"/>
            </a:pPr>
            <a:r>
              <a:rPr lang="en-US" sz="1000" b="1" dirty="0" err="1"/>
              <a:t>Spandana</a:t>
            </a:r>
            <a:r>
              <a:rPr lang="en-US" sz="1000" b="1" dirty="0"/>
              <a:t> </a:t>
            </a:r>
            <a:r>
              <a:rPr lang="en-US" sz="1000" b="1" dirty="0" err="1"/>
              <a:t>Sphoorty</a:t>
            </a:r>
            <a:r>
              <a:rPr lang="en-US" sz="1000" b="1" dirty="0"/>
              <a:t> Financial Limited (NBFC MFI) </a:t>
            </a:r>
            <a:r>
              <a:rPr lang="mr-IN" sz="1000" b="1" dirty="0"/>
              <a:t>–</a:t>
            </a:r>
            <a:r>
              <a:rPr lang="en-US" sz="1000" b="1" dirty="0"/>
              <a:t> India</a:t>
            </a:r>
          </a:p>
          <a:p>
            <a:pPr marL="777479" lvl="2" indent="-220266">
              <a:buFont typeface="Wingdings" charset="2"/>
              <a:buChar char="ü"/>
            </a:pPr>
            <a:r>
              <a:rPr lang="en-US" sz="1000" dirty="0"/>
              <a:t>Credit life insurance on the disbursed loan amount, with two additional benefits: a small amount of hut insurance and inclusion of spouses in the insurance product </a:t>
            </a:r>
          </a:p>
          <a:p>
            <a:pPr marL="0" lvl="0" indent="-357187">
              <a:buFont typeface="Wingdings" charset="2"/>
              <a:buNone/>
            </a:pPr>
            <a:endParaRPr lang="en-US" sz="1000" b="1" i="1" u="sng" dirty="0"/>
          </a:p>
          <a:p>
            <a:pPr marL="0" lvl="0" indent="-357187">
              <a:buFont typeface="Wingdings" charset="2"/>
              <a:buNone/>
            </a:pPr>
            <a:r>
              <a:rPr lang="en-US" sz="1000" b="1" i="1" u="sng" dirty="0"/>
              <a:t>Index-based insurance (good for agricultural/livestock)</a:t>
            </a:r>
          </a:p>
          <a:p>
            <a:pPr marL="171450" lvl="0" indent="-171450">
              <a:buFont typeface="Arial" charset="0"/>
              <a:buChar char="•"/>
            </a:pPr>
            <a:r>
              <a:rPr lang="en-US" sz="1000" dirty="0"/>
              <a:t>Pays out benefits on the basis of a pre-determined index (e.g. rainfall level, seismic activity, livestock mortality rates, wind speed, are yield indices) for loss of assets and investments resulting from weather and catastrophic events</a:t>
            </a:r>
          </a:p>
          <a:p>
            <a:pPr marL="171450" lvl="0" indent="-171450">
              <a:buFont typeface="Arial" charset="0"/>
              <a:buChar char="•"/>
            </a:pPr>
            <a:r>
              <a:rPr lang="en-US" sz="1000" dirty="0"/>
              <a:t>Not designed to protect against every peril, but for situations where there is a larger scale, regional risk (area yield insurance) or well-defined climate risk that significantly influences farmers livelihood</a:t>
            </a:r>
          </a:p>
          <a:p>
            <a:pPr marL="171450" lvl="0" indent="-171450">
              <a:buFont typeface="Arial" charset="0"/>
              <a:buChar char="•"/>
            </a:pPr>
            <a:r>
              <a:rPr lang="en-US" sz="1000" dirty="0"/>
              <a:t>Does not require the traditional services of insurance claims assessors, allowing quicker claims settlement process</a:t>
            </a:r>
          </a:p>
          <a:p>
            <a:pPr marL="171450" lvl="0" indent="-171450">
              <a:buFont typeface="Arial" charset="0"/>
              <a:buChar char="•"/>
            </a:pPr>
            <a:r>
              <a:rPr lang="en-US" sz="1000" dirty="0"/>
              <a:t>Requirements: high quality weather and yield data, a strong enabling environment and extensive awareness raising and education</a:t>
            </a:r>
          </a:p>
          <a:p>
            <a:pPr marL="731044" lvl="2" indent="-208360">
              <a:buFont typeface="Wingdings" charset="2"/>
              <a:buChar char="ü"/>
            </a:pPr>
            <a:endParaRPr lang="en-US" sz="1000" dirty="0"/>
          </a:p>
          <a:p>
            <a:pPr marL="0" indent="0">
              <a:buFont typeface="Arial" charset="0"/>
              <a:buNone/>
            </a:pPr>
            <a:r>
              <a:rPr lang="en-US" sz="1000" b="1" i="1" u="sng" dirty="0"/>
              <a:t>Catastrophic insurance</a:t>
            </a:r>
          </a:p>
          <a:p>
            <a:pPr marL="0" lvl="0" indent="0">
              <a:buFont typeface="Wingdings" panose="05000000000000000000" pitchFamily="2" charset="2"/>
              <a:buNone/>
            </a:pPr>
            <a:r>
              <a:rPr lang="en-US" sz="1000" dirty="0"/>
              <a:t>FSPs carrying these forms of insurance can write off loans made to</a:t>
            </a:r>
            <a:r>
              <a:rPr lang="en-US" sz="1000" baseline="0" dirty="0"/>
              <a:t> </a:t>
            </a:r>
            <a:r>
              <a:rPr lang="en-US" sz="1000" dirty="0"/>
              <a:t>business owners whose homes and businesses are destroyed or damaged as a result of natural catastrophes and ensure their own liquidity</a:t>
            </a:r>
          </a:p>
          <a:p>
            <a:pPr marL="171450" lvl="0" indent="-171450">
              <a:buFont typeface="Arial" charset="0"/>
              <a:buChar char="•"/>
            </a:pPr>
            <a:r>
              <a:rPr lang="en-US" sz="1000" b="1" dirty="0"/>
              <a:t>Microinsurance Catastrophe Risk Organization (</a:t>
            </a:r>
            <a:r>
              <a:rPr lang="en-US" sz="1000" b="1" dirty="0" err="1"/>
              <a:t>MiCRO</a:t>
            </a:r>
            <a:r>
              <a:rPr lang="en-US" sz="1000" b="1" dirty="0"/>
              <a:t>) </a:t>
            </a:r>
            <a:r>
              <a:rPr lang="mr-IN" sz="1000" b="1" dirty="0"/>
              <a:t>–</a:t>
            </a:r>
            <a:r>
              <a:rPr lang="en-US" sz="1000" b="1" dirty="0"/>
              <a:t> Guatemala</a:t>
            </a:r>
          </a:p>
          <a:p>
            <a:pPr marL="731044" lvl="2" indent="-208360" algn="l" defTabSz="914400" rtl="0" eaLnBrk="1" latinLnBrk="0" hangingPunct="1">
              <a:buFont typeface="Wingdings" charset="2"/>
              <a:buChar char="ü"/>
            </a:pPr>
            <a:r>
              <a:rPr lang="en-US" sz="1000" kern="1200" dirty="0">
                <a:solidFill>
                  <a:schemeClr val="tx1"/>
                </a:solidFill>
              </a:rPr>
              <a:t>Re-insurance company owned by re-insurer Swiss RE, </a:t>
            </a:r>
            <a:r>
              <a:rPr lang="en-US" sz="1000" kern="1200" dirty="0" err="1">
                <a:solidFill>
                  <a:schemeClr val="tx1"/>
                </a:solidFill>
              </a:rPr>
              <a:t>Sida</a:t>
            </a:r>
            <a:r>
              <a:rPr lang="en-US" sz="1000" kern="1200" dirty="0">
                <a:solidFill>
                  <a:schemeClr val="tx1"/>
                </a:solidFill>
              </a:rPr>
              <a:t>, and Mercy Corps</a:t>
            </a:r>
          </a:p>
          <a:p>
            <a:pPr marL="171450" lvl="0" indent="-171450">
              <a:buFont typeface="Arial" charset="0"/>
              <a:buChar char="•"/>
            </a:pPr>
            <a:r>
              <a:rPr lang="en-US" sz="1000" b="1" dirty="0"/>
              <a:t>ILO Impact Insurance Facility - Mali</a:t>
            </a:r>
            <a:endParaRPr lang="en-US" sz="1000" dirty="0"/>
          </a:p>
          <a:p>
            <a:pPr marL="65484" lvl="1" indent="0" algn="l" defTabSz="914400" rtl="0" eaLnBrk="1" latinLnBrk="0" hangingPunct="1">
              <a:buFont typeface="Wingdings" charset="2"/>
              <a:buNone/>
            </a:pPr>
            <a:endParaRPr lang="en-US" sz="1000" kern="1200" dirty="0">
              <a:solidFill>
                <a:schemeClr val="tx1"/>
              </a:solidFill>
            </a:endParaRPr>
          </a:p>
          <a:p>
            <a:pPr marL="171450" lvl="0" indent="-171450" algn="l" defTabSz="914400" rtl="0" eaLnBrk="1" latinLnBrk="0" hangingPunct="1">
              <a:buFont typeface="Arial" charset="0"/>
              <a:buChar char="•"/>
            </a:pPr>
            <a:r>
              <a:rPr lang="en-US" sz="1000" kern="1200" dirty="0">
                <a:solidFill>
                  <a:schemeClr val="tx1"/>
                </a:solidFill>
              </a:rPr>
              <a:t>Catastrophic loss could also be held by a government, in particular a regional government, as a means to provide safety-net payments to citizens, in lieu of repeated humanitarian aid cycles</a:t>
            </a:r>
          </a:p>
          <a:p>
            <a:endParaRPr lang="en-US" sz="1000" dirty="0"/>
          </a:p>
          <a:p>
            <a:pPr marL="0" indent="0">
              <a:buFont typeface="Arial" charset="0"/>
              <a:buNone/>
            </a:pPr>
            <a:r>
              <a:rPr lang="en-US" sz="1000" b="1" i="1" u="sng" dirty="0"/>
              <a:t>Partial credit guarantee facilities</a:t>
            </a:r>
          </a:p>
          <a:p>
            <a:pPr marL="0" indent="0">
              <a:buFont typeface="Arial" charset="0"/>
              <a:buNone/>
            </a:pPr>
            <a:r>
              <a:rPr lang="en-US" sz="1000" dirty="0"/>
              <a:t>Mitigate partial risk</a:t>
            </a:r>
            <a:r>
              <a:rPr lang="en-US" sz="1000" baseline="0" dirty="0"/>
              <a:t> and t</a:t>
            </a:r>
            <a:r>
              <a:rPr lang="en-US" sz="1000" dirty="0"/>
              <a:t>ypically are placed with FSPs to lend to new market segments, new sectors, or in a new location within a country</a:t>
            </a:r>
          </a:p>
          <a:p>
            <a:pPr marL="171450" lvl="0" indent="-285750">
              <a:buFont typeface="Arial" panose="020B0604020202020204" pitchFamily="34" charset="0"/>
              <a:buChar char="•"/>
            </a:pPr>
            <a:r>
              <a:rPr lang="en-US" sz="1000" b="1" dirty="0"/>
              <a:t>Vitas Group </a:t>
            </a:r>
            <a:r>
              <a:rPr lang="mr-IN" sz="1000" b="1" dirty="0"/>
              <a:t>–</a:t>
            </a:r>
            <a:r>
              <a:rPr lang="en-US" sz="1000" b="1" dirty="0"/>
              <a:t> Lebanon</a:t>
            </a:r>
          </a:p>
          <a:p>
            <a:pPr marL="731044" lvl="2" indent="-208360">
              <a:buFont typeface="Wingdings" charset="2"/>
              <a:buChar char="ü"/>
            </a:pPr>
            <a:r>
              <a:rPr lang="en-US" sz="1000" dirty="0"/>
              <a:t>Raised a US$20 million guarantee facility with the Overseas Private Investment Corporation (OPIC) to ease the fear of local banks and encourage them to resume full-scale lending</a:t>
            </a:r>
          </a:p>
          <a:p>
            <a:pPr marL="731044" lvl="2" indent="-208360">
              <a:buFont typeface="Wingdings" charset="2"/>
              <a:buChar char="ü"/>
            </a:pPr>
            <a:r>
              <a:rPr lang="en-US" sz="1000" dirty="0"/>
              <a:t>The facility provided commercial and political risk insurance on any funds lent by local banks</a:t>
            </a:r>
          </a:p>
          <a:p>
            <a:pPr marL="731044" lvl="2" indent="-208360">
              <a:buFont typeface="Wingdings" charset="2"/>
              <a:buChar char="ü"/>
            </a:pPr>
            <a:r>
              <a:rPr lang="en-US" sz="1000" dirty="0"/>
              <a:t>Having a long-term, large-scale guarantee on financing allowed to provide stable, affordable service to the people most critically impacted by war</a:t>
            </a:r>
          </a:p>
          <a:p>
            <a:pPr marL="0" indent="0">
              <a:buFont typeface="Arial" charset="0"/>
              <a:buNone/>
            </a:pPr>
            <a:endParaRPr lang="en-US" sz="1000" b="1" i="1" u="sng" dirty="0"/>
          </a:p>
          <a:p>
            <a:pPr marL="0" indent="0">
              <a:buFont typeface="Arial" charset="0"/>
              <a:buNone/>
            </a:pPr>
            <a:r>
              <a:rPr lang="en-US" sz="1000" b="1" i="1" u="sng" dirty="0"/>
              <a:t>Technology </a:t>
            </a:r>
            <a:r>
              <a:rPr lang="mr-IN" sz="1000" b="1" i="1" u="sng" dirty="0"/>
              <a:t>–</a:t>
            </a:r>
            <a:r>
              <a:rPr lang="en-US" sz="1000" b="1" i="1" u="sng" dirty="0"/>
              <a:t> Geographic information systems (GIS)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00" dirty="0"/>
              <a:t>A geographic approach helps protect lives and livelihoods (make countries and communities more resilient) from climate change and the instability it brings to short-term weather patterns</a:t>
            </a:r>
          </a:p>
          <a:p>
            <a:pPr marL="171450" lvl="0" indent="-171450" algn="just">
              <a:buFont typeface="Arial" charset="0"/>
              <a:buChar char="•"/>
            </a:pPr>
            <a:r>
              <a:rPr lang="en-US" sz="1000" dirty="0"/>
              <a:t>Helps answer a wide variety of questions, such as:</a:t>
            </a:r>
          </a:p>
          <a:p>
            <a:pPr marL="565547" lvl="2" indent="-171450" algn="just">
              <a:buFont typeface="Wingdings" charset="2"/>
              <a:buChar char="Ø"/>
            </a:pPr>
            <a:r>
              <a:rPr lang="en-US" sz="1000" dirty="0"/>
              <a:t>Where are my current and potential customers?</a:t>
            </a:r>
          </a:p>
          <a:p>
            <a:pPr marL="565547" lvl="2" indent="-171450" algn="just">
              <a:buFont typeface="Wingdings" charset="2"/>
              <a:buChar char="Ø"/>
            </a:pPr>
            <a:r>
              <a:rPr lang="en-US" sz="1000" dirty="0"/>
              <a:t>Which areas of my town are most vulnerable to natural disasters?</a:t>
            </a:r>
          </a:p>
          <a:p>
            <a:pPr marL="565547" lvl="2" indent="-171450" algn="just">
              <a:buFont typeface="Wingdings" charset="2"/>
              <a:buChar char="Ø"/>
            </a:pPr>
            <a:r>
              <a:rPr lang="en-US" sz="1000" dirty="0"/>
              <a:t>What is the level of risk of the FSP loan portfolio and facilities due to various natural, socio-natural or anthropogenic hazards?</a:t>
            </a:r>
          </a:p>
          <a:p>
            <a:pPr marL="0" lvl="0" indent="-236934" algn="just">
              <a:buFont typeface="Arial" charset="0"/>
              <a:buChar char="•"/>
            </a:pPr>
            <a:r>
              <a:rPr lang="en-US" sz="1000" dirty="0"/>
              <a:t>Benefits organizations of all sizes and every industry in:</a:t>
            </a:r>
          </a:p>
          <a:p>
            <a:pPr marL="603647" lvl="1" indent="-209550" algn="just">
              <a:buFont typeface="Wingdings" charset="2"/>
              <a:buChar char="Ø"/>
            </a:pPr>
            <a:r>
              <a:rPr lang="en-US" sz="1000" dirty="0"/>
              <a:t>Cost savings from greater efficiency</a:t>
            </a:r>
          </a:p>
          <a:p>
            <a:pPr marL="603647" lvl="1" indent="-209550" algn="just">
              <a:buFont typeface="Wingdings" charset="2"/>
              <a:buChar char="Ø"/>
            </a:pPr>
            <a:r>
              <a:rPr lang="en-US" sz="1000" dirty="0"/>
              <a:t>Better decision-making</a:t>
            </a:r>
          </a:p>
          <a:p>
            <a:pPr marL="603647" lvl="1" indent="-209550" algn="just">
              <a:buFont typeface="Wingdings" charset="2"/>
              <a:buChar char="Ø"/>
            </a:pPr>
            <a:r>
              <a:rPr lang="en-US" sz="1000" dirty="0"/>
              <a:t>Improved communication</a:t>
            </a:r>
          </a:p>
          <a:p>
            <a:pPr marL="603647" lvl="1" indent="-209550" algn="just">
              <a:buFont typeface="Wingdings" charset="2"/>
              <a:buChar char="Ø"/>
            </a:pPr>
            <a:r>
              <a:rPr lang="en-US" sz="1000" dirty="0"/>
              <a:t>Better geographic information record keeping</a:t>
            </a:r>
          </a:p>
          <a:p>
            <a:pPr marL="603647" lvl="1" indent="-209550" algn="just">
              <a:buFont typeface="Wingdings" charset="2"/>
              <a:buChar char="Ø"/>
            </a:pPr>
            <a:r>
              <a:rPr lang="en-US" sz="1000" dirty="0"/>
              <a:t>Geographic management</a:t>
            </a:r>
            <a:endParaRPr lang="en-US" sz="1125" dirty="0">
              <a:cs typeface="Arial" charset="0"/>
            </a:endParaRPr>
          </a:p>
        </p:txBody>
      </p:sp>
      <p:sp>
        <p:nvSpPr>
          <p:cNvPr id="4" name="Slide Number Placeholder 3"/>
          <p:cNvSpPr>
            <a:spLocks noGrp="1"/>
          </p:cNvSpPr>
          <p:nvPr>
            <p:ph type="sldNum" sz="quarter" idx="10"/>
          </p:nvPr>
        </p:nvSpPr>
        <p:spPr/>
        <p:txBody>
          <a:bodyPr/>
          <a:lstStyle/>
          <a:p>
            <a:fld id="{CF2EF641-B826-F44E-8AE6-9A617E40E8DA}" type="slidenum">
              <a:rPr lang="en-US" smtClean="0"/>
              <a:t>22</a:t>
            </a:fld>
            <a:endParaRPr lang="en-US" dirty="0"/>
          </a:p>
        </p:txBody>
      </p:sp>
    </p:spTree>
    <p:extLst>
      <p:ext uri="{BB962C8B-B14F-4D97-AF65-F5344CB8AC3E}">
        <p14:creationId xmlns:p14="http://schemas.microsoft.com/office/powerpoint/2010/main" val="202363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spcAft>
                <a:spcPts val="600"/>
              </a:spcAft>
            </a:pPr>
            <a:r>
              <a:rPr lang="en-US" sz="1200" b="1" dirty="0"/>
              <a:t>Facilitator’s instructions:</a:t>
            </a:r>
          </a:p>
          <a:p>
            <a:pPr lvl="0" algn="l">
              <a:spcAft>
                <a:spcPts val="600"/>
              </a:spcAft>
            </a:pPr>
            <a:r>
              <a:rPr lang="en-US" sz="1200" b="0" dirty="0"/>
              <a:t>Present the definition of phase 2: Preparedness,</a:t>
            </a:r>
            <a:r>
              <a:rPr lang="en-US" sz="1200" b="0" baseline="0" dirty="0"/>
              <a:t> as a preamble for the group exercise/discussion on promising practices for FSPs regarding preparedness</a:t>
            </a:r>
            <a:endParaRPr lang="en-US" b="1" dirty="0"/>
          </a:p>
          <a:p>
            <a:pPr marL="0" lvl="0" indent="0">
              <a:lnSpc>
                <a:spcPct val="100000"/>
              </a:lnSpc>
              <a:spcBef>
                <a:spcPts val="600"/>
              </a:spcBef>
              <a:buFont typeface="Arial" panose="020B0604020202020204" pitchFamily="34" charset="0"/>
              <a:buNone/>
            </a:pPr>
            <a:endParaRPr lang="en-US" b="1" dirty="0"/>
          </a:p>
          <a:p>
            <a:pPr marL="0" lvl="0" indent="0">
              <a:lnSpc>
                <a:spcPct val="100000"/>
              </a:lnSpc>
              <a:spcBef>
                <a:spcPts val="600"/>
              </a:spcBef>
              <a:buFont typeface="Arial" panose="020B0604020202020204" pitchFamily="34" charset="0"/>
              <a:buNone/>
            </a:pPr>
            <a:r>
              <a:rPr lang="en-US" b="1" dirty="0"/>
              <a:t>PREPAREDNESS</a:t>
            </a:r>
          </a:p>
          <a:p>
            <a:pPr marL="342900" indent="-342900">
              <a:buFont typeface="Arial" charset="0"/>
              <a:buChar char="•"/>
            </a:pPr>
            <a:r>
              <a:rPr lang="en-US" sz="2200" dirty="0"/>
              <a:t>The knowledge and capacities developed by governments, response and recovery organizations, communities and individuals to </a:t>
            </a:r>
            <a:r>
              <a:rPr lang="en-US" sz="2200" b="1" i="1" dirty="0"/>
              <a:t>effectively anticipate, respond to and recover from the impacts</a:t>
            </a:r>
            <a:r>
              <a:rPr lang="en-US" sz="2200" dirty="0"/>
              <a:t> of likely, imminent or current disasters</a:t>
            </a:r>
          </a:p>
          <a:p>
            <a:pPr marL="342900" indent="-342900">
              <a:buFont typeface="Arial" charset="0"/>
              <a:buChar char="•"/>
            </a:pPr>
            <a:r>
              <a:rPr lang="en-US" sz="1600" kern="1200" dirty="0">
                <a:solidFill>
                  <a:schemeClr val="tx1"/>
                </a:solidFill>
                <a:effectLst/>
                <a:ea typeface="+mn-ea"/>
                <a:cs typeface="+mn-cs"/>
              </a:rPr>
              <a:t>A preparedness plan establishes arrangements in advance to enable timely, effective and appropriate responses to specific potential hazardous events or emerging disaster situations that might threaten society or the environment</a:t>
            </a:r>
            <a:endParaRPr lang="en-US" sz="1500" dirty="0"/>
          </a:p>
          <a:p>
            <a:pPr marL="342900" indent="-342900">
              <a:buFont typeface="Arial" charset="0"/>
              <a:buChar char="•"/>
            </a:pPr>
            <a:r>
              <a:rPr lang="en-US" sz="2200" dirty="0"/>
              <a:t>Based on a sound analysis of disaster risks and effective linkages with early warning systems, includes:</a:t>
            </a:r>
          </a:p>
          <a:p>
            <a:pPr marL="635000" lvl="1" indent="-279400">
              <a:buFont typeface="Wingdings" charset="2"/>
              <a:buChar char="Ø"/>
            </a:pPr>
            <a:r>
              <a:rPr lang="en-US" sz="2000" dirty="0"/>
              <a:t>Contingency planning</a:t>
            </a:r>
          </a:p>
          <a:p>
            <a:pPr marL="635000" lvl="1" indent="-279400">
              <a:buFont typeface="Wingdings" charset="2"/>
              <a:buChar char="Ø"/>
            </a:pPr>
            <a:r>
              <a:rPr lang="en-US" sz="2000" dirty="0"/>
              <a:t>Stockpiling of equipment and supplies</a:t>
            </a:r>
          </a:p>
          <a:p>
            <a:pPr marL="635000" lvl="1" indent="-279400">
              <a:buFont typeface="Wingdings" charset="2"/>
              <a:buChar char="Ø"/>
            </a:pPr>
            <a:r>
              <a:rPr lang="en-US" sz="2000" dirty="0"/>
              <a:t>Development of arrangements for coordination, evacuation and public information</a:t>
            </a:r>
          </a:p>
          <a:p>
            <a:pPr marL="635000" lvl="1" indent="-279400">
              <a:buFont typeface="Wingdings" charset="2"/>
              <a:buChar char="Ø"/>
            </a:pPr>
            <a:r>
              <a:rPr lang="en-US" sz="2000" dirty="0"/>
              <a:t>Training and field exercises</a:t>
            </a:r>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23</a:t>
            </a:fld>
            <a:endParaRPr lang="en-US" dirty="0"/>
          </a:p>
        </p:txBody>
      </p:sp>
    </p:spTree>
    <p:extLst>
      <p:ext uri="{BB962C8B-B14F-4D97-AF65-F5344CB8AC3E}">
        <p14:creationId xmlns:p14="http://schemas.microsoft.com/office/powerpoint/2010/main" val="2086537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76250"/>
            <a:ext cx="4114800" cy="3086100"/>
          </a:xfrm>
        </p:spPr>
      </p:sp>
      <p:sp>
        <p:nvSpPr>
          <p:cNvPr id="3" name="Notes Placeholder 2"/>
          <p:cNvSpPr>
            <a:spLocks noGrp="1"/>
          </p:cNvSpPr>
          <p:nvPr>
            <p:ph type="body" idx="1"/>
          </p:nvPr>
        </p:nvSpPr>
        <p:spPr>
          <a:xfrm>
            <a:off x="685800" y="3904604"/>
            <a:ext cx="5486400" cy="3600450"/>
          </a:xfrm>
        </p:spPr>
        <p:txBody>
          <a:bodyPr/>
          <a:lstStyle/>
          <a:p>
            <a:pPr marL="0" lvl="0" indent="-114300">
              <a:buFont typeface="Wingdings" charset="2"/>
              <a:buNone/>
            </a:pPr>
            <a:r>
              <a:rPr lang="en-US" sz="1000" b="1" i="0" u="none" dirty="0"/>
              <a:t>Facilitator Instructions:</a:t>
            </a:r>
          </a:p>
          <a:p>
            <a:pPr marL="0" lvl="0" indent="-114300">
              <a:buFont typeface="Wingdings" charset="2"/>
              <a:buNone/>
            </a:pPr>
            <a:r>
              <a:rPr lang="en-US" sz="1000" b="0" i="0" u="none" dirty="0"/>
              <a:t>These are some of the key practices that had positive results in this phase, drawn from </a:t>
            </a:r>
            <a:r>
              <a:rPr lang="en-US" sz="1000" b="0" i="0" u="none" baseline="0" dirty="0"/>
              <a:t>the case studies developed by SEEP.</a:t>
            </a:r>
          </a:p>
          <a:p>
            <a:pPr marL="0" lvl="0" indent="-114300">
              <a:buFont typeface="Wingdings" charset="2"/>
              <a:buNone/>
            </a:pPr>
            <a:endParaRPr lang="en-US" sz="1000" b="0" i="0" u="none" baseline="0" dirty="0"/>
          </a:p>
          <a:p>
            <a:pPr marL="0" lvl="0" indent="-114300">
              <a:buFont typeface="Wingdings" charset="2"/>
              <a:buNone/>
            </a:pPr>
            <a:r>
              <a:rPr lang="en-US" sz="1000" b="0" i="0" u="none" baseline="0" dirty="0"/>
              <a:t>Review this before or after the small groups are holding their discussions. (see Module 3 Curriculum for more guidance)</a:t>
            </a:r>
            <a:endParaRPr lang="en-US" sz="1200" kern="1200" baseline="0" dirty="0">
              <a:solidFill>
                <a:schemeClr val="tx1"/>
              </a:solidFill>
              <a:effectLst/>
              <a:ea typeface="+mn-ea"/>
              <a:cs typeface="+mn-cs"/>
            </a:endParaRPr>
          </a:p>
          <a:p>
            <a:pPr marL="0" lvl="0" indent="-114300">
              <a:buFont typeface="Wingdings" charset="2"/>
              <a:buNone/>
            </a:pPr>
            <a:endParaRPr lang="en-US" sz="1200" kern="1200" baseline="0" dirty="0">
              <a:solidFill>
                <a:schemeClr val="tx1"/>
              </a:solidFill>
              <a:effectLst/>
              <a:ea typeface="+mn-ea"/>
              <a:cs typeface="+mn-cs"/>
            </a:endParaRPr>
          </a:p>
          <a:p>
            <a:pPr marL="0" lvl="0" indent="-114300">
              <a:buFont typeface="Wingdings" charset="2"/>
              <a:buNone/>
            </a:pPr>
            <a:r>
              <a:rPr lang="en-US" sz="1200" kern="1200" baseline="0" dirty="0">
                <a:solidFill>
                  <a:schemeClr val="tx1"/>
                </a:solidFill>
                <a:effectLst/>
                <a:ea typeface="+mn-ea"/>
                <a:cs typeface="+mn-cs"/>
              </a:rPr>
              <a:t>Participants will also have the Briefing Sheet 5 that outlines the Promising Practices from the case studies developed by SEEP</a:t>
            </a:r>
            <a:endParaRPr lang="en-US" sz="1000" b="1" i="0" u="none" dirty="0"/>
          </a:p>
          <a:p>
            <a:pPr marL="0" lvl="0" indent="-114300">
              <a:buFont typeface="Wingdings" charset="2"/>
              <a:buNone/>
            </a:pPr>
            <a:endParaRPr lang="en-US" sz="1000" b="1" i="0" u="none" dirty="0"/>
          </a:p>
          <a:p>
            <a:pPr marL="0" lvl="0" indent="-114300">
              <a:buFont typeface="Wingdings" charset="2"/>
              <a:buNone/>
            </a:pPr>
            <a:r>
              <a:rPr lang="en-US" sz="1000" b="1" i="0" u="none" dirty="0"/>
              <a:t>From Briefing Sheet 5: Promising Practices</a:t>
            </a:r>
          </a:p>
          <a:p>
            <a:pPr marL="0" indent="0">
              <a:buFont typeface="Arial" charset="0"/>
              <a:buNone/>
            </a:pPr>
            <a:endParaRPr lang="en-US" sz="1000" b="1" i="0" u="none" dirty="0"/>
          </a:p>
          <a:p>
            <a:pPr marL="0" indent="0">
              <a:buFont typeface="Arial" charset="0"/>
              <a:buNone/>
            </a:pPr>
            <a:r>
              <a:rPr lang="en-US" sz="1000" b="1" i="0" u="none" dirty="0"/>
              <a:t>PREPAREDNESS</a:t>
            </a:r>
          </a:p>
          <a:p>
            <a:pPr marL="0" indent="0">
              <a:buFont typeface="Arial" charset="0"/>
              <a:buNone/>
            </a:pPr>
            <a:r>
              <a:rPr lang="en-US" sz="1000" b="1" i="1" u="sng" dirty="0"/>
              <a:t>Liquidity facilities</a:t>
            </a:r>
          </a:p>
          <a:p>
            <a:pPr marL="57150" lvl="0" indent="-171450">
              <a:buFont typeface="Arial" charset="0"/>
              <a:buChar char="•"/>
            </a:pPr>
            <a:r>
              <a:rPr lang="en-US" sz="1000" dirty="0"/>
              <a:t>Must be established pre-disaster (or conflict)</a:t>
            </a:r>
          </a:p>
          <a:p>
            <a:pPr marL="57150" lvl="0" indent="-171450">
              <a:buFont typeface="Arial" charset="0"/>
              <a:buChar char="•"/>
            </a:pPr>
            <a:r>
              <a:rPr lang="en-US" sz="1000" dirty="0"/>
              <a:t>Serve an immediate need to stabilize, reduce losses and ensure the resiliency of FSPs</a:t>
            </a:r>
          </a:p>
          <a:p>
            <a:pPr marL="171450" lvl="0" indent="-171450">
              <a:buFont typeface="Arial" charset="0"/>
              <a:buChar char="•"/>
            </a:pPr>
            <a:r>
              <a:rPr lang="en-US" sz="1000" dirty="0"/>
              <a:t>Liquidity is critical during and post-crisis:</a:t>
            </a:r>
          </a:p>
          <a:p>
            <a:pPr marL="628650" lvl="1" indent="-171450">
              <a:buFont typeface="Wingdings" charset="2"/>
              <a:buChar char="Ø"/>
            </a:pPr>
            <a:r>
              <a:rPr lang="en-US" sz="1000" dirty="0"/>
              <a:t>Potential run on savings as clients want to withdraw funds to purchase necessities and start rebuilding or replenishing assets</a:t>
            </a:r>
          </a:p>
          <a:p>
            <a:pPr marL="628650" lvl="1" indent="-171450">
              <a:buFont typeface="Wingdings" charset="2"/>
              <a:buChar char="Ø"/>
            </a:pPr>
            <a:r>
              <a:rPr lang="en-US" sz="1000" dirty="0"/>
              <a:t>Existing clients may also demand new loans to rebuild or for short-term consumption</a:t>
            </a:r>
          </a:p>
          <a:p>
            <a:pPr marL="628650" lvl="1" indent="-171450">
              <a:buFont typeface="Wingdings" charset="2"/>
              <a:buChar char="Ø"/>
            </a:pPr>
            <a:r>
              <a:rPr lang="en-US" sz="1000" dirty="0"/>
              <a:t>New clients request loans</a:t>
            </a:r>
          </a:p>
          <a:p>
            <a:pPr marL="171450" lvl="0" indent="-285750">
              <a:buFont typeface="Arial" panose="020B0604020202020204" pitchFamily="34" charset="0"/>
              <a:buChar char="•"/>
            </a:pPr>
            <a:r>
              <a:rPr lang="en-US" sz="1000" b="1" dirty="0"/>
              <a:t>Mercy Corps </a:t>
            </a:r>
            <a:r>
              <a:rPr lang="mr-IN" sz="1000" b="1" dirty="0"/>
              <a:t>–</a:t>
            </a:r>
            <a:r>
              <a:rPr lang="en-US" sz="1000" b="1" dirty="0"/>
              <a:t> Indonesia</a:t>
            </a:r>
          </a:p>
          <a:p>
            <a:pPr marL="171450" lvl="0" indent="-285750">
              <a:buFont typeface="Arial" panose="020B0604020202020204" pitchFamily="34" charset="0"/>
              <a:buChar char="•"/>
            </a:pPr>
            <a:r>
              <a:rPr lang="en-US" sz="1000" b="1" dirty="0"/>
              <a:t>Vision Fund International </a:t>
            </a:r>
            <a:r>
              <a:rPr lang="mr-IN" sz="1000" b="1" dirty="0"/>
              <a:t>–</a:t>
            </a:r>
            <a:r>
              <a:rPr lang="en-US" sz="1000" b="1" dirty="0"/>
              <a:t> Disaster resilient lending model</a:t>
            </a:r>
          </a:p>
          <a:p>
            <a:pPr marL="777479" lvl="2" indent="-220266">
              <a:buFont typeface="Wingdings" charset="2"/>
              <a:buChar char="Ø"/>
            </a:pPr>
            <a:r>
              <a:rPr lang="en-US" sz="1000" dirty="0"/>
              <a:t>Uses liquidity as a tool to rebuild livelihoods and ensure operational capacities of FSPs during times of stress and shock </a:t>
            </a:r>
          </a:p>
          <a:p>
            <a:pPr marL="171450" lvl="0" indent="-285750">
              <a:buFont typeface="Arial" panose="020B0604020202020204" pitchFamily="34" charset="0"/>
              <a:buChar char="•"/>
            </a:pPr>
            <a:r>
              <a:rPr lang="en-US" sz="1000" b="1" dirty="0"/>
              <a:t>Emergency Liquidity Facility </a:t>
            </a:r>
            <a:r>
              <a:rPr lang="mr-IN" sz="1000" b="1" dirty="0"/>
              <a:t>–</a:t>
            </a:r>
            <a:r>
              <a:rPr lang="en-US" sz="1000" b="1" dirty="0"/>
              <a:t> Latin America and the Caribbean (2005 </a:t>
            </a:r>
            <a:r>
              <a:rPr lang="mr-IN" sz="1000" b="1" dirty="0"/>
              <a:t>–</a:t>
            </a:r>
            <a:r>
              <a:rPr lang="en-US" sz="1000" b="1" dirty="0"/>
              <a:t> 2015)</a:t>
            </a:r>
          </a:p>
          <a:p>
            <a:pPr marL="777479" lvl="2" indent="-220266">
              <a:buFont typeface="Wingdings" charset="2"/>
              <a:buChar char="Ø"/>
            </a:pPr>
            <a:r>
              <a:rPr lang="en-US" sz="1000" dirty="0"/>
              <a:t>Developed to provide short term financing to pre-qualified MFIs within a short period of time (maximum 2 weeks after declaration of emergency by the facility)</a:t>
            </a:r>
          </a:p>
          <a:p>
            <a:pPr marL="777479" lvl="2" indent="-220266">
              <a:buFont typeface="Wingdings" charset="2"/>
              <a:buChar char="Ø"/>
            </a:pPr>
            <a:r>
              <a:rPr lang="en-US" sz="1000" dirty="0"/>
              <a:t>Accompanied with a technical assistance facility aimed to help MFIs to better prepare for a crisis (business continuity &amp; contingency planning)</a:t>
            </a:r>
          </a:p>
          <a:p>
            <a:pPr marL="0" indent="0">
              <a:buFont typeface="Arial" charset="0"/>
              <a:buNone/>
            </a:pPr>
            <a:endParaRPr lang="en-US" sz="1000" b="1" i="1" u="sng" dirty="0"/>
          </a:p>
          <a:p>
            <a:pPr marL="0" indent="0">
              <a:buFont typeface="Arial" charset="0"/>
              <a:buNone/>
            </a:pPr>
            <a:r>
              <a:rPr lang="en-US" sz="1000" b="1" i="1" u="sng" dirty="0"/>
              <a:t>Business continuity planning (BCP)</a:t>
            </a:r>
            <a:endParaRPr lang="en-US" sz="1000" u="sng" dirty="0"/>
          </a:p>
          <a:p>
            <a:pPr marL="285750" lvl="0" indent="-285750">
              <a:buFont typeface="Arial" panose="020B0604020202020204" pitchFamily="34" charset="0"/>
              <a:buChar char="•"/>
            </a:pPr>
            <a:r>
              <a:rPr lang="en-US" sz="1000" dirty="0"/>
              <a:t>FSPs should have policies and procedures that are developed, tested and implemented with the local context in mind and that emphasize both client and institutional resilience to respond and recover quickly from risks and crises</a:t>
            </a:r>
          </a:p>
          <a:p>
            <a:pPr marL="285750" lvl="0" indent="-285750">
              <a:buFont typeface="Arial" panose="020B0604020202020204" pitchFamily="34" charset="0"/>
              <a:buChar char="•"/>
            </a:pPr>
            <a:r>
              <a:rPr lang="en-US" sz="1000" dirty="0"/>
              <a:t>Nonetheless, in times of crisis it is crucial that an institution’s strategy, policies and procedures are adapted to reflect the evolving reality on the ground and allow the institution to react effectively and quickly to rapidly changing situations</a:t>
            </a:r>
          </a:p>
          <a:p>
            <a:pPr marL="171450" lvl="0" indent="-285750">
              <a:buFont typeface="Arial" panose="020B0604020202020204" pitchFamily="34" charset="0"/>
              <a:buChar char="•"/>
            </a:pPr>
            <a:r>
              <a:rPr lang="en-US" sz="1000" dirty="0"/>
              <a:t>Essential that an organization’s BCP be context-specific, cannot be generic or copied from organizations</a:t>
            </a:r>
            <a:r>
              <a:rPr lang="en-US" sz="1000" baseline="0" dirty="0"/>
              <a:t> </a:t>
            </a:r>
            <a:r>
              <a:rPr lang="en-US" sz="1000" dirty="0"/>
              <a:t>in other countries</a:t>
            </a:r>
          </a:p>
          <a:p>
            <a:pPr marL="285750" lvl="0" indent="-285750">
              <a:buFont typeface="Arial" panose="020B0604020202020204" pitchFamily="34" charset="0"/>
              <a:buChar char="•"/>
            </a:pPr>
            <a:r>
              <a:rPr lang="en-US" sz="1000" dirty="0"/>
              <a:t>The ISO 22301 standard defines business continuity as: </a:t>
            </a:r>
            <a:r>
              <a:rPr lang="en-US" sz="1000" i="1" dirty="0"/>
              <a:t>“...the capability of the organization to continue the delivery of products or services at acceptable predefined levels following a disruptive incident.” </a:t>
            </a:r>
          </a:p>
          <a:p>
            <a:pPr marL="171450" lvl="0" indent="-285750">
              <a:buFont typeface="Arial" panose="020B0604020202020204" pitchFamily="34" charset="0"/>
              <a:buChar char="•"/>
            </a:pPr>
            <a:r>
              <a:rPr lang="en-US" sz="1000" b="1" dirty="0"/>
              <a:t>Vitas Group </a:t>
            </a:r>
            <a:r>
              <a:rPr lang="mr-IN" sz="1000" b="1" dirty="0"/>
              <a:t>–</a:t>
            </a:r>
            <a:r>
              <a:rPr lang="en-US" sz="1000" b="1" dirty="0"/>
              <a:t> Middle East</a:t>
            </a:r>
          </a:p>
          <a:p>
            <a:pPr marL="777479" lvl="2" indent="-254794">
              <a:buFont typeface="Wingdings" charset="2"/>
              <a:buChar char="Ø"/>
            </a:pPr>
            <a:r>
              <a:rPr lang="en-US" sz="1000" dirty="0"/>
              <a:t>Integration of DRR into overall business planning, so that when disaster does strike, the company is well prepared to manage the impact and respond quickly</a:t>
            </a:r>
          </a:p>
          <a:p>
            <a:pPr marL="285750" lvl="0" indent="-285750">
              <a:buFont typeface="Arial" panose="020B0604020202020204" pitchFamily="34" charset="0"/>
              <a:buChar char="•"/>
            </a:pPr>
            <a:r>
              <a:rPr lang="en-US" sz="1000" b="1" dirty="0"/>
              <a:t>Vitas Iraq </a:t>
            </a:r>
            <a:r>
              <a:rPr lang="mr-IN" sz="1000" b="1" dirty="0"/>
              <a:t>–</a:t>
            </a:r>
            <a:r>
              <a:rPr lang="en-US" sz="1000" b="1" dirty="0"/>
              <a:t> rigorous ”hard security” protocols</a:t>
            </a:r>
          </a:p>
          <a:p>
            <a:pPr marL="777479" lvl="2" indent="-254794">
              <a:buFont typeface="Wingdings" charset="2"/>
              <a:buChar char="Ø"/>
            </a:pPr>
            <a:r>
              <a:rPr lang="en-US" sz="1000" dirty="0"/>
              <a:t>Develop extremely detailed security practices: real-time communications with all staff, color-coded warning system to inform actions for staff safety, and maintaining agile operations that allow for immediate changes to systems, environments, and staffing to keep business open as much as possible</a:t>
            </a:r>
          </a:p>
          <a:p>
            <a:pPr marL="777479" lvl="2" indent="-254794">
              <a:buFont typeface="Wingdings" charset="2"/>
              <a:buChar char="Ø"/>
            </a:pPr>
            <a:r>
              <a:rPr lang="en-US" sz="1000" dirty="0"/>
              <a:t>Regular security trainings for all staff, 24-hour security staff, consultants for specific high-risk movements or events</a:t>
            </a:r>
          </a:p>
          <a:p>
            <a:pPr marL="777479" lvl="2" indent="-254794">
              <a:buFont typeface="Wingdings" charset="2"/>
              <a:buChar char="Ø"/>
            </a:pPr>
            <a:r>
              <a:rPr lang="en-US" sz="1000" dirty="0"/>
              <a:t>Keeping a constant ear on the ground with local peers and key security contacts to understand changes to the local environment and act in advance of major disruptions → gives time to move staff and relocate or temporarily close offices until all potential for conflict has passed</a:t>
            </a:r>
          </a:p>
          <a:p>
            <a:pPr marL="171450" lvl="0" indent="-285750">
              <a:buFont typeface="Arial" panose="020B0604020202020204" pitchFamily="34" charset="0"/>
              <a:buChar char="•"/>
            </a:pPr>
            <a:r>
              <a:rPr lang="en-US" sz="1000" b="1" dirty="0"/>
              <a:t>First Microfinance Institution Syria</a:t>
            </a:r>
          </a:p>
          <a:p>
            <a:pPr marL="777479" lvl="2" indent="-254794">
              <a:buFont typeface="Wingdings" charset="2"/>
              <a:buChar char="Ø"/>
            </a:pPr>
            <a:r>
              <a:rPr lang="en-US" sz="1000" dirty="0"/>
              <a:t>Purpose of BCP: reduce the risks of and time required to resume operations during a situation that affected crucial business operations</a:t>
            </a:r>
          </a:p>
          <a:p>
            <a:pPr marL="777479" lvl="2" indent="-254794">
              <a:buFont typeface="Wingdings" charset="2"/>
              <a:buChar char="Ø"/>
            </a:pPr>
            <a:r>
              <a:rPr lang="en-US" sz="1000" dirty="0"/>
              <a:t>BCP clearly outlines priorities around asset security, and staff and client protection during a crisis:</a:t>
            </a:r>
          </a:p>
          <a:p>
            <a:pPr marL="1033463" lvl="3" indent="-255985">
              <a:buFont typeface="Wingdings" panose="05000000000000000000" pitchFamily="2" charset="2"/>
              <a:buChar char="§"/>
            </a:pPr>
            <a:r>
              <a:rPr lang="en-US" sz="1000" dirty="0"/>
              <a:t>Give branch manager more authority to swiftly and flexibly respond to incidents</a:t>
            </a:r>
          </a:p>
          <a:p>
            <a:pPr marL="1033463" lvl="3" indent="-255985">
              <a:buFont typeface="Wingdings" panose="05000000000000000000" pitchFamily="2" charset="2"/>
              <a:buChar char="§"/>
            </a:pPr>
            <a:r>
              <a:rPr lang="en-US" sz="1000" dirty="0"/>
              <a:t>Regularly review security conditions across the branch network to identify areas that are not safe for operations and adjust accordingly</a:t>
            </a:r>
          </a:p>
          <a:p>
            <a:pPr marL="1033463" lvl="3" indent="-255985">
              <a:buFont typeface="Wingdings" panose="05000000000000000000" pitchFamily="2" charset="2"/>
              <a:buChar char="§"/>
            </a:pPr>
            <a:r>
              <a:rPr lang="en-US" sz="1000" dirty="0"/>
              <a:t>If client mobility becomes a challenge in certain areas, FMFI-S offers alternative access points for clients</a:t>
            </a:r>
          </a:p>
          <a:p>
            <a:pPr marL="1033463" lvl="3" indent="-255985">
              <a:buFont typeface="Wingdings" panose="05000000000000000000" pitchFamily="2" charset="2"/>
              <a:buChar char="§"/>
            </a:pPr>
            <a:r>
              <a:rPr lang="en-US" sz="1000" dirty="0"/>
              <a:t>Frequent testing of evacuation plans</a:t>
            </a:r>
          </a:p>
          <a:p>
            <a:pPr marL="1033463" lvl="3" indent="-255985">
              <a:buFont typeface="Wingdings" panose="05000000000000000000" pitchFamily="2" charset="2"/>
              <a:buChar char="§"/>
            </a:pPr>
            <a:r>
              <a:rPr lang="en-US" sz="1000" dirty="0"/>
              <a:t>First aid training for staff</a:t>
            </a:r>
          </a:p>
          <a:p>
            <a:pPr marL="1033463" lvl="3" indent="-255985">
              <a:buFont typeface="Wingdings" panose="05000000000000000000" pitchFamily="2" charset="2"/>
              <a:buChar char="§"/>
            </a:pPr>
            <a:r>
              <a:rPr lang="en-US" sz="1000" dirty="0"/>
              <a:t>Heightened information and database security</a:t>
            </a:r>
          </a:p>
          <a:p>
            <a:pPr marL="1033463" lvl="3" indent="-255985">
              <a:buFont typeface="Wingdings" panose="05000000000000000000" pitchFamily="2" charset="2"/>
              <a:buChar char="§"/>
            </a:pPr>
            <a:r>
              <a:rPr lang="en-US" sz="1000" dirty="0"/>
              <a:t>Preparation of alternative work sites</a:t>
            </a:r>
          </a:p>
          <a:p>
            <a:pPr marL="171450" lvl="0" indent="-285750" algn="l" defTabSz="914400" rtl="0" eaLnBrk="1" latinLnBrk="0" hangingPunct="1">
              <a:buFont typeface="Arial" panose="020B0604020202020204" pitchFamily="34" charset="0"/>
              <a:buChar char="•"/>
            </a:pPr>
            <a:r>
              <a:rPr lang="en-US" sz="1000" b="1" kern="1200" dirty="0">
                <a:solidFill>
                  <a:schemeClr val="tx1"/>
                </a:solidFill>
              </a:rPr>
              <a:t>First Microfinance Bank - Afghanistan</a:t>
            </a:r>
          </a:p>
          <a:p>
            <a:pPr marL="777479" lvl="2" indent="-254794">
              <a:buFont typeface="Wingdings" charset="2"/>
              <a:buChar char="Ø"/>
            </a:pPr>
            <a:r>
              <a:rPr lang="en-US" sz="1000" dirty="0"/>
              <a:t>FMFB-A had a context-specific BCP in place that covered natural disasters and infrastructure, but realized that their plan was not suitable for the increasingly hostile environment; i.e. cash-in-transit policy needed to be region-specific</a:t>
            </a:r>
            <a:r>
              <a:rPr lang="en-US" sz="1000" baseline="0" dirty="0"/>
              <a:t> (</a:t>
            </a:r>
            <a:r>
              <a:rPr lang="en-US" sz="1000" kern="1200" dirty="0">
                <a:solidFill>
                  <a:schemeClr val="tx1"/>
                </a:solidFill>
              </a:rPr>
              <a:t>Kabul - armored vehicles are the norm, the entity transfers cash in armored vehicles;</a:t>
            </a:r>
            <a:r>
              <a:rPr lang="en-US" sz="1000" kern="1200" baseline="0" dirty="0">
                <a:solidFill>
                  <a:schemeClr val="tx1"/>
                </a:solidFill>
              </a:rPr>
              <a:t> </a:t>
            </a:r>
            <a:r>
              <a:rPr lang="en-US" sz="1000" kern="1200" dirty="0">
                <a:solidFill>
                  <a:schemeClr val="tx1"/>
                </a:solidFill>
              </a:rPr>
              <a:t>Northern areas - armored vehicles bring attention, transfers cash using discreet method)</a:t>
            </a:r>
            <a:endParaRPr lang="en-US" sz="1000" b="1" i="1" dirty="0"/>
          </a:p>
          <a:p>
            <a:pPr marL="0" indent="0">
              <a:buFont typeface="Arial" charset="0"/>
              <a:buNone/>
            </a:pPr>
            <a:endParaRPr lang="en-US" sz="1000" b="1" i="1" dirty="0"/>
          </a:p>
          <a:p>
            <a:pPr marL="0" indent="0">
              <a:buFont typeface="Arial" charset="0"/>
              <a:buNone/>
            </a:pPr>
            <a:r>
              <a:rPr lang="en-US" sz="1000" b="1" i="1" u="sng" dirty="0"/>
              <a:t>Governance and management</a:t>
            </a:r>
            <a:endParaRPr lang="en-US" sz="1000" u="sng" dirty="0"/>
          </a:p>
          <a:p>
            <a:pPr marL="171450" lvl="0" indent="-285750" algn="l" defTabSz="914400" rtl="0" eaLnBrk="1" latinLnBrk="0" hangingPunct="1">
              <a:buFont typeface="Arial" panose="020B0604020202020204" pitchFamily="34" charset="0"/>
              <a:buChar char="•"/>
            </a:pPr>
            <a:r>
              <a:rPr lang="en-US" sz="1000" b="1" kern="1200" dirty="0">
                <a:solidFill>
                  <a:schemeClr val="tx1"/>
                </a:solidFill>
              </a:rPr>
              <a:t>First Microfinance Bank - Afghanistan</a:t>
            </a:r>
          </a:p>
          <a:p>
            <a:pPr marL="777479" lvl="2" indent="-254794">
              <a:buFont typeface="Wingdings" charset="2"/>
              <a:buChar char="Ø"/>
            </a:pPr>
            <a:r>
              <a:rPr lang="en-US" sz="1000" dirty="0"/>
              <a:t>Capable local individuals are indispensable in the successful management of disaster risks and improved preparedness for adverse events</a:t>
            </a:r>
          </a:p>
          <a:p>
            <a:pPr marL="777479" lvl="2" indent="-254794">
              <a:buFont typeface="Wingdings" charset="2"/>
              <a:buChar char="Ø"/>
            </a:pPr>
            <a:r>
              <a:rPr lang="en-US" sz="1000" dirty="0"/>
              <a:t>Business plan includes a detailed 5-year strategy to integrate risk reduction with middle-management skill development</a:t>
            </a:r>
          </a:p>
          <a:p>
            <a:pPr marL="0" indent="0">
              <a:buFont typeface="Arial" charset="0"/>
              <a:buNone/>
            </a:pPr>
            <a:endParaRPr lang="en-US" sz="1000" b="1" i="1" dirty="0"/>
          </a:p>
          <a:p>
            <a:pPr marL="0" indent="0">
              <a:buFont typeface="Arial" charset="0"/>
              <a:buNone/>
            </a:pPr>
            <a:r>
              <a:rPr lang="en-US" sz="1000" b="1" i="1" u="sng" dirty="0"/>
              <a:t>Employment practices</a:t>
            </a:r>
            <a:endParaRPr lang="en-US" sz="1000" u="sng" dirty="0"/>
          </a:p>
          <a:p>
            <a:pPr marL="171450" lvl="0" indent="-285750" algn="l" defTabSz="914400" rtl="0" eaLnBrk="1" latinLnBrk="0" hangingPunct="1">
              <a:buFont typeface="Arial" panose="020B0604020202020204" pitchFamily="34" charset="0"/>
              <a:buChar char="•"/>
            </a:pPr>
            <a:r>
              <a:rPr lang="en-US" sz="1000" b="1" kern="1200" dirty="0">
                <a:solidFill>
                  <a:schemeClr val="tx1"/>
                </a:solidFill>
              </a:rPr>
              <a:t>First Microfinance Institution Syria</a:t>
            </a:r>
          </a:p>
          <a:p>
            <a:pPr marL="777479" lvl="2" indent="-254794">
              <a:buFont typeface="Wingdings" charset="2"/>
              <a:buChar char="Ø"/>
            </a:pPr>
            <a:r>
              <a:rPr lang="en-US" sz="1000" dirty="0"/>
              <a:t>Staffing the institution from the local community: local staff is more likely to make a long-term commitment and less likely to leave the region during a crisis</a:t>
            </a:r>
          </a:p>
          <a:p>
            <a:pPr marL="171450" lvl="0" indent="-285750" algn="l" defTabSz="914400" rtl="0" eaLnBrk="1" latinLnBrk="0" hangingPunct="1">
              <a:buFont typeface="Arial" panose="020B0604020202020204" pitchFamily="34" charset="0"/>
              <a:buChar char="•"/>
            </a:pPr>
            <a:r>
              <a:rPr lang="en-US" sz="1000" b="1" kern="1200" dirty="0">
                <a:solidFill>
                  <a:schemeClr val="tx1"/>
                </a:solidFill>
              </a:rPr>
              <a:t>Chennai </a:t>
            </a:r>
            <a:r>
              <a:rPr lang="en-US" sz="1000" b="1" kern="1200" dirty="0" err="1">
                <a:solidFill>
                  <a:schemeClr val="tx1"/>
                </a:solidFill>
              </a:rPr>
              <a:t>floodings</a:t>
            </a:r>
            <a:endParaRPr lang="en-US" sz="1000" b="1" kern="1200" dirty="0">
              <a:solidFill>
                <a:schemeClr val="tx1"/>
              </a:solidFill>
            </a:endParaRPr>
          </a:p>
          <a:p>
            <a:pPr marL="777479" lvl="2" indent="-254794">
              <a:buFont typeface="Wingdings" charset="2"/>
              <a:buChar char="Ø"/>
            </a:pPr>
            <a:r>
              <a:rPr lang="en-US" sz="1000" dirty="0"/>
              <a:t>Close proximity between employees’ places of residence and their worksites was a key dampener</a:t>
            </a:r>
          </a:p>
          <a:p>
            <a:pPr marL="777479" lvl="2" indent="-254794">
              <a:buFont typeface="Wingdings" charset="2"/>
              <a:buChar char="Ø"/>
            </a:pPr>
            <a:r>
              <a:rPr lang="en-US" sz="1000" dirty="0"/>
              <a:t>Allow workers participate in the recovery process much faster</a:t>
            </a:r>
          </a:p>
        </p:txBody>
      </p:sp>
      <p:sp>
        <p:nvSpPr>
          <p:cNvPr id="4" name="Slide Number Placeholder 3"/>
          <p:cNvSpPr>
            <a:spLocks noGrp="1"/>
          </p:cNvSpPr>
          <p:nvPr>
            <p:ph type="sldNum" sz="quarter" idx="10"/>
          </p:nvPr>
        </p:nvSpPr>
        <p:spPr/>
        <p:txBody>
          <a:bodyPr/>
          <a:lstStyle/>
          <a:p>
            <a:fld id="{CF2EF641-B826-F44E-8AE6-9A617E40E8DA}" type="slidenum">
              <a:rPr lang="en-US" smtClean="0"/>
              <a:t>24</a:t>
            </a:fld>
            <a:endParaRPr lang="en-US"/>
          </a:p>
        </p:txBody>
      </p:sp>
    </p:spTree>
    <p:extLst>
      <p:ext uri="{BB962C8B-B14F-4D97-AF65-F5344CB8AC3E}">
        <p14:creationId xmlns:p14="http://schemas.microsoft.com/office/powerpoint/2010/main" val="2176061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76250"/>
            <a:ext cx="4114800" cy="3086100"/>
          </a:xfrm>
        </p:spPr>
      </p:sp>
      <p:sp>
        <p:nvSpPr>
          <p:cNvPr id="3" name="Notes Placeholder 2"/>
          <p:cNvSpPr>
            <a:spLocks noGrp="1"/>
          </p:cNvSpPr>
          <p:nvPr>
            <p:ph type="body" idx="1"/>
          </p:nvPr>
        </p:nvSpPr>
        <p:spPr>
          <a:xfrm>
            <a:off x="685800" y="3904604"/>
            <a:ext cx="5486400" cy="3600450"/>
          </a:xfrm>
        </p:spPr>
        <p:txBody>
          <a:bodyPr/>
          <a:lstStyle/>
          <a:p>
            <a:pPr marL="0" lvl="0" indent="-114300">
              <a:buFont typeface="Wingdings" charset="2"/>
              <a:buNone/>
            </a:pPr>
            <a:r>
              <a:rPr lang="en-US" sz="1000" b="1" i="0" u="none" dirty="0"/>
              <a:t>Facilitator Instructions:</a:t>
            </a:r>
          </a:p>
          <a:p>
            <a:pPr marL="0" lvl="0" indent="-114300">
              <a:buFont typeface="Wingdings" charset="2"/>
              <a:buNone/>
            </a:pPr>
            <a:r>
              <a:rPr lang="en-US" sz="1000" b="0" i="0" u="none" dirty="0"/>
              <a:t>After the definition</a:t>
            </a:r>
            <a:r>
              <a:rPr lang="en-US" sz="1000" b="0" i="0" u="none" baseline="0" dirty="0"/>
              <a:t> of </a:t>
            </a:r>
            <a:r>
              <a:rPr lang="en-US" sz="1000" b="0" i="0" u="none" dirty="0"/>
              <a:t>the phase is given (previous slide), this slide which summarizes</a:t>
            </a:r>
            <a:r>
              <a:rPr lang="en-US" sz="1000" b="0" i="0" u="none" baseline="0" dirty="0"/>
              <a:t> the case studies developed by SEEP </a:t>
            </a:r>
            <a:r>
              <a:rPr lang="en-US" sz="1000" b="0" i="0" u="none" dirty="0"/>
              <a:t>is shown to participants to refer to while </a:t>
            </a:r>
            <a:r>
              <a:rPr lang="en-US" sz="1200" kern="1200" dirty="0">
                <a:solidFill>
                  <a:schemeClr val="tx1"/>
                </a:solidFill>
                <a:effectLst/>
                <a:ea typeface="+mn-ea"/>
                <a:cs typeface="+mn-cs"/>
              </a:rPr>
              <a:t>they discuss/share their own experiences with promising practices, products, and strategies for FSPs.</a:t>
            </a:r>
            <a:r>
              <a:rPr lang="en-US" sz="1200" kern="1200" baseline="0" dirty="0">
                <a:solidFill>
                  <a:schemeClr val="tx1"/>
                </a:solidFill>
                <a:effectLst/>
                <a:ea typeface="+mn-ea"/>
                <a:cs typeface="+mn-cs"/>
              </a:rPr>
              <a:t> Participants will also have the handout that summarizes the case studies developed by SEEP</a:t>
            </a:r>
            <a:endParaRPr lang="en-US" sz="1000" b="1" i="0" u="none" dirty="0"/>
          </a:p>
          <a:p>
            <a:pPr marL="0" indent="0">
              <a:buFont typeface="Arial" charset="0"/>
              <a:buNone/>
            </a:pPr>
            <a:endParaRPr lang="en-US" sz="1000" b="1" i="0" u="none" dirty="0"/>
          </a:p>
          <a:p>
            <a:pPr marL="0" indent="0">
              <a:buFont typeface="Arial" charset="0"/>
              <a:buNone/>
            </a:pPr>
            <a:r>
              <a:rPr lang="en-US" sz="1000" b="1" i="0" u="none" dirty="0"/>
              <a:t>PREPAREDNESS</a:t>
            </a:r>
          </a:p>
          <a:p>
            <a:pPr marL="0" indent="0">
              <a:buFont typeface="Arial" charset="0"/>
              <a:buNone/>
            </a:pPr>
            <a:endParaRPr lang="en-US" sz="1000" b="1" i="1" dirty="0"/>
          </a:p>
          <a:p>
            <a:pPr marL="0" lvl="0" indent="0">
              <a:buFont typeface="Arial" charset="0"/>
              <a:buNone/>
            </a:pPr>
            <a:r>
              <a:rPr lang="en-US" sz="1000" b="1" i="1" u="sng" dirty="0"/>
              <a:t>Needs Based Response</a:t>
            </a:r>
          </a:p>
          <a:p>
            <a:pPr marL="0" marR="0" lvl="0" indent="-251222"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rPr>
              <a:t>First Microfinance Institution Syria</a:t>
            </a:r>
            <a:endParaRPr lang="en-US" sz="1000" dirty="0"/>
          </a:p>
          <a:p>
            <a:pPr marL="0" marR="0" lvl="0" indent="-251222" algn="l" defTabSz="914400" rtl="0" eaLnBrk="1" fontAlgn="auto" latinLnBrk="0" hangingPunct="1">
              <a:lnSpc>
                <a:spcPct val="100000"/>
              </a:lnSpc>
              <a:spcBef>
                <a:spcPts val="0"/>
              </a:spcBef>
              <a:spcAft>
                <a:spcPts val="0"/>
              </a:spcAft>
              <a:buClrTx/>
              <a:buSzTx/>
              <a:buFontTx/>
              <a:buNone/>
              <a:tabLst/>
              <a:defRPr/>
            </a:pPr>
            <a:r>
              <a:rPr lang="en-US" sz="1000" dirty="0"/>
              <a:t>Understand on-the-ground realities and needs of clients and respond accordingly → develop client centric products, services and delivery channels</a:t>
            </a:r>
          </a:p>
          <a:p>
            <a:pPr marL="0" lvl="0" indent="-391715">
              <a:buFont typeface="Wingdings" charset="2"/>
              <a:buNone/>
            </a:pPr>
            <a:endParaRPr lang="en-US" sz="1000" dirty="0"/>
          </a:p>
          <a:p>
            <a:pPr marL="0" indent="0">
              <a:buFont typeface="Arial" charset="0"/>
              <a:buNone/>
            </a:pPr>
            <a:r>
              <a:rPr lang="en-US" sz="1000" b="1" i="1" u="sng" dirty="0"/>
              <a:t>Humanitarian partnerships</a:t>
            </a:r>
          </a:p>
          <a:p>
            <a:pPr marL="171450" lvl="0" indent="-285750" algn="l" defTabSz="914400" rtl="0" eaLnBrk="1" latinLnBrk="0" hangingPunct="1">
              <a:buFont typeface="Arial" panose="020B0604020202020204" pitchFamily="34" charset="0"/>
              <a:buChar char="•"/>
            </a:pPr>
            <a:r>
              <a:rPr lang="en-US" sz="1000" b="1" kern="1200" dirty="0">
                <a:solidFill>
                  <a:schemeClr val="tx1"/>
                </a:solidFill>
              </a:rPr>
              <a:t>First Microfinance Institution Syria</a:t>
            </a:r>
          </a:p>
          <a:p>
            <a:pPr marL="777479" lvl="2" indent="-220266">
              <a:buFont typeface="Wingdings" charset="2"/>
              <a:buChar char="Ø"/>
            </a:pPr>
            <a:r>
              <a:rPr lang="en-US" sz="1000" dirty="0"/>
              <a:t>Building and maintaining partnerships with specialized agencies that provide humanitarian and social support that complement FSPs financial services</a:t>
            </a:r>
          </a:p>
          <a:p>
            <a:pPr marL="171450" lvl="0" indent="-285750" algn="l" defTabSz="914400" rtl="0" eaLnBrk="1" latinLnBrk="0" hangingPunct="1">
              <a:buFont typeface="Arial" panose="020B0604020202020204" pitchFamily="34" charset="0"/>
              <a:buChar char="•"/>
            </a:pPr>
            <a:r>
              <a:rPr lang="en-US" sz="1000" b="1" kern="1200" dirty="0">
                <a:solidFill>
                  <a:schemeClr val="tx1"/>
                </a:solidFill>
              </a:rPr>
              <a:t>First Microfinance Bank </a:t>
            </a:r>
            <a:r>
              <a:rPr lang="mr-IN" sz="1000" b="1" kern="1200" dirty="0">
                <a:solidFill>
                  <a:schemeClr val="tx1"/>
                </a:solidFill>
              </a:rPr>
              <a:t>–</a:t>
            </a:r>
            <a:r>
              <a:rPr lang="en-US" sz="1000" b="1" kern="1200" dirty="0">
                <a:solidFill>
                  <a:schemeClr val="tx1"/>
                </a:solidFill>
              </a:rPr>
              <a:t> Afghanistan</a:t>
            </a:r>
          </a:p>
          <a:p>
            <a:pPr marL="777479" lvl="2" indent="-220266">
              <a:buFont typeface="Wingdings" charset="2"/>
              <a:buChar char="Ø"/>
            </a:pPr>
            <a:r>
              <a:rPr lang="en-US" sz="1000" dirty="0"/>
              <a:t>AKF Afghanistan, Mercy Corps, and ACTED: program to improve alternative livelihoods for vulnerable populations</a:t>
            </a:r>
          </a:p>
          <a:p>
            <a:pPr marL="777479" lvl="2" indent="-220266">
              <a:buFont typeface="Wingdings" charset="2"/>
              <a:buChar char="Ø"/>
            </a:pPr>
            <a:r>
              <a:rPr lang="en-US" sz="1000" dirty="0"/>
              <a:t>Aga Khan Planning and Building Services: offer expert construction advisory services</a:t>
            </a:r>
          </a:p>
          <a:p>
            <a:pPr marL="777479" lvl="2" indent="-220266">
              <a:buFont typeface="Wingdings" charset="2"/>
              <a:buChar char="Ø"/>
            </a:pPr>
            <a:r>
              <a:rPr lang="en-US" sz="1000" dirty="0"/>
              <a:t>Share information and security resources with other AKDN agencies that face similar security issues (theft, terrorism, insurgency, business espionage) to present a united front against possible threats</a:t>
            </a:r>
          </a:p>
          <a:p>
            <a:pPr marL="0" indent="0">
              <a:buFont typeface="Arial" charset="0"/>
              <a:buNone/>
            </a:pPr>
            <a:endParaRPr lang="en-US" sz="1000" b="1" i="1" u="sng" dirty="0"/>
          </a:p>
          <a:p>
            <a:pPr marL="0" indent="0">
              <a:buFont typeface="Arial" charset="0"/>
              <a:buNone/>
            </a:pPr>
            <a:r>
              <a:rPr lang="en-US" sz="1000" b="1" i="1" u="sng" dirty="0"/>
              <a:t>Technology</a:t>
            </a:r>
          </a:p>
          <a:p>
            <a:pPr marL="57150" lvl="0" indent="-171450">
              <a:buFont typeface="Arial" charset="0"/>
              <a:buChar char="•"/>
            </a:pPr>
            <a:r>
              <a:rPr lang="en-US" sz="1000" b="0" i="0" dirty="0"/>
              <a:t>GIS and geospatial analysis tools contribution to FSPs</a:t>
            </a:r>
          </a:p>
          <a:p>
            <a:pPr marL="485775" lvl="1" indent="-257175" algn="just">
              <a:buFont typeface="Wingdings" charset="2"/>
              <a:buChar char="Ø"/>
            </a:pPr>
            <a:r>
              <a:rPr lang="en-US" sz="1000" dirty="0"/>
              <a:t>Better account for risks: support decisions and reduce exposure. For example: better assess the loan portfolio risk profile for individual threats or multi-threats scenarios</a:t>
            </a:r>
          </a:p>
          <a:p>
            <a:pPr marL="485775" lvl="1" indent="-257175" algn="just">
              <a:buFont typeface="Wingdings" charset="2"/>
              <a:buChar char="Ø"/>
            </a:pPr>
            <a:r>
              <a:rPr lang="en-US" sz="1000" dirty="0"/>
              <a:t>Improve risk understanding and more accurately model impacts for better decision-making. For example: Evaluate financial scenarios for exposures to individual threats or multi-threats scenarios</a:t>
            </a:r>
          </a:p>
          <a:p>
            <a:pPr marL="485775" lvl="1" indent="-257175" algn="just">
              <a:buFont typeface="Wingdings" charset="2"/>
              <a:buChar char="Ø"/>
            </a:pPr>
            <a:r>
              <a:rPr lang="en-US" sz="1000" dirty="0"/>
              <a:t>Develop new loan products to improve clients’ resilience to threats (reduce their vulnerability), for adaptation or mitigation of their exposure to hazards (i.e., climate change)</a:t>
            </a:r>
          </a:p>
          <a:p>
            <a:pPr marL="485775" lvl="1" indent="-257175" algn="just">
              <a:buFont typeface="Wingdings" charset="2"/>
              <a:buChar char="Ø"/>
            </a:pPr>
            <a:r>
              <a:rPr lang="en-US" sz="1000" dirty="0"/>
              <a:t>Implement an early warning system for clients, personnel and branches located in areas exposed to different typologies of hazards</a:t>
            </a:r>
            <a:endParaRPr lang="en-US" sz="1650" dirty="0"/>
          </a:p>
        </p:txBody>
      </p:sp>
      <p:sp>
        <p:nvSpPr>
          <p:cNvPr id="4" name="Slide Number Placeholder 3"/>
          <p:cNvSpPr>
            <a:spLocks noGrp="1"/>
          </p:cNvSpPr>
          <p:nvPr>
            <p:ph type="sldNum" sz="quarter" idx="10"/>
          </p:nvPr>
        </p:nvSpPr>
        <p:spPr/>
        <p:txBody>
          <a:bodyPr/>
          <a:lstStyle/>
          <a:p>
            <a:fld id="{CF2EF641-B826-F44E-8AE6-9A617E40E8DA}" type="slidenum">
              <a:rPr lang="en-US" smtClean="0"/>
              <a:t>25</a:t>
            </a:fld>
            <a:endParaRPr lang="en-US"/>
          </a:p>
        </p:txBody>
      </p:sp>
    </p:spTree>
    <p:extLst>
      <p:ext uri="{BB962C8B-B14F-4D97-AF65-F5344CB8AC3E}">
        <p14:creationId xmlns:p14="http://schemas.microsoft.com/office/powerpoint/2010/main" val="35619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spcAft>
                <a:spcPts val="600"/>
              </a:spcAft>
            </a:pPr>
            <a:r>
              <a:rPr lang="en-US" sz="1200" b="1" dirty="0"/>
              <a:t>Facilitator’s instructions:</a:t>
            </a:r>
          </a:p>
          <a:p>
            <a:pPr lvl="0" algn="l">
              <a:spcAft>
                <a:spcPts val="600"/>
              </a:spcAft>
            </a:pPr>
            <a:r>
              <a:rPr lang="en-US" sz="1200" b="0" dirty="0"/>
              <a:t>Present the definition of phase 3: Response,</a:t>
            </a:r>
            <a:r>
              <a:rPr lang="en-US" sz="1200" b="0" baseline="0" dirty="0"/>
              <a:t> as a preamble for the group exercise/discussion on promising practices for FSPs regarding response</a:t>
            </a:r>
            <a:endParaRPr lang="en-US" b="1" dirty="0"/>
          </a:p>
          <a:p>
            <a:pPr>
              <a:spcAft>
                <a:spcPts val="600"/>
              </a:spcAft>
            </a:pPr>
            <a:endParaRPr lang="en-US" sz="1200" b="1" dirty="0"/>
          </a:p>
          <a:p>
            <a:pPr>
              <a:spcAft>
                <a:spcPts val="600"/>
              </a:spcAft>
            </a:pPr>
            <a:r>
              <a:rPr lang="en-US" sz="1200" b="1" dirty="0"/>
              <a:t>RESPONSE</a:t>
            </a:r>
          </a:p>
          <a:p>
            <a:pPr marL="171450" indent="-171450">
              <a:lnSpc>
                <a:spcPct val="100000"/>
              </a:lnSpc>
              <a:buFont typeface="Arial" charset="0"/>
              <a:buChar char="•"/>
            </a:pPr>
            <a:r>
              <a:rPr lang="en-US" sz="1200" dirty="0"/>
              <a:t>Actions taken directly before, during or immediately after a disaster in order to save lives, reduce health impacts, ensure public safety and meet the basic subsistence needs of the people affected</a:t>
            </a:r>
            <a:endParaRPr lang="en-US" sz="1000" dirty="0"/>
          </a:p>
          <a:p>
            <a:pPr marL="171450" indent="-171450">
              <a:buFont typeface="Arial" charset="0"/>
              <a:buChar char="•"/>
            </a:pPr>
            <a:r>
              <a:rPr lang="en-US" sz="1200" dirty="0"/>
              <a:t>Predominantly focused on immediate and short-term needs -  also called </a:t>
            </a:r>
            <a:r>
              <a:rPr lang="en-US" sz="1200" b="1" i="1" dirty="0"/>
              <a:t>disaster relief</a:t>
            </a:r>
            <a:endParaRPr lang="en-US" sz="1000" dirty="0"/>
          </a:p>
          <a:p>
            <a:pPr marL="171450" indent="-171450">
              <a:buFont typeface="Arial" charset="0"/>
              <a:buChar char="•"/>
            </a:pPr>
            <a:r>
              <a:rPr lang="en-US" sz="1200" dirty="0"/>
              <a:t>Effective, efficient and timely response relies on disaster preparedness measures, including the development of response capacities of individuals, communities, organizations, countries and the international community</a:t>
            </a:r>
          </a:p>
        </p:txBody>
      </p:sp>
      <p:sp>
        <p:nvSpPr>
          <p:cNvPr id="4" name="Slide Number Placeholder 3"/>
          <p:cNvSpPr>
            <a:spLocks noGrp="1"/>
          </p:cNvSpPr>
          <p:nvPr>
            <p:ph type="sldNum" sz="quarter" idx="10"/>
          </p:nvPr>
        </p:nvSpPr>
        <p:spPr/>
        <p:txBody>
          <a:bodyPr/>
          <a:lstStyle/>
          <a:p>
            <a:fld id="{CF2EF641-B826-F44E-8AE6-9A617E40E8DA}" type="slidenum">
              <a:rPr lang="en-US" smtClean="0"/>
              <a:t>26</a:t>
            </a:fld>
            <a:endParaRPr lang="en-US" dirty="0"/>
          </a:p>
        </p:txBody>
      </p:sp>
    </p:spTree>
    <p:extLst>
      <p:ext uri="{BB962C8B-B14F-4D97-AF65-F5344CB8AC3E}">
        <p14:creationId xmlns:p14="http://schemas.microsoft.com/office/powerpoint/2010/main" val="1366964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114300">
              <a:buFont typeface="Wingdings" charset="2"/>
              <a:buNone/>
            </a:pPr>
            <a:r>
              <a:rPr lang="en-US" sz="1200" b="1" i="0" u="none" dirty="0"/>
              <a:t>Facilitator Instructions:</a:t>
            </a:r>
          </a:p>
          <a:p>
            <a:pPr marL="0" lvl="0" indent="-114300">
              <a:buFont typeface="Wingdings" charset="2"/>
              <a:buNone/>
            </a:pPr>
            <a:r>
              <a:rPr lang="en-US" sz="1200" b="0" i="0" u="none" dirty="0"/>
              <a:t>These are some of the key practices that had positive results in this phase, drawn from </a:t>
            </a:r>
            <a:r>
              <a:rPr lang="en-US" sz="1200" b="0" i="0" u="none" baseline="0" dirty="0"/>
              <a:t>the case studies developed by SEEP.</a:t>
            </a:r>
          </a:p>
          <a:p>
            <a:pPr marL="0" lvl="0" indent="-114300">
              <a:buFont typeface="Wingdings" charset="2"/>
              <a:buNone/>
            </a:pPr>
            <a:endParaRPr lang="en-US" sz="1200" b="0" i="0" u="none" baseline="0" dirty="0"/>
          </a:p>
          <a:p>
            <a:pPr marL="0" lvl="0" indent="-114300">
              <a:buFont typeface="Wingdings" charset="2"/>
              <a:buNone/>
            </a:pPr>
            <a:r>
              <a:rPr lang="en-US" sz="1200" b="0" i="0" u="none" baseline="0" dirty="0"/>
              <a:t>Review this before or after the small groups are holding their discussions. (see Module 3 Curriculum for more guidance)</a:t>
            </a:r>
            <a:endParaRPr lang="en-US" sz="1800" kern="1200" baseline="0" dirty="0">
              <a:solidFill>
                <a:schemeClr val="tx1"/>
              </a:solidFill>
              <a:effectLst/>
              <a:ea typeface="+mn-ea"/>
              <a:cs typeface="+mn-cs"/>
            </a:endParaRPr>
          </a:p>
          <a:p>
            <a:pPr marL="0" lvl="0" indent="-114300">
              <a:buFont typeface="Wingdings" charset="2"/>
              <a:buNone/>
            </a:pPr>
            <a:endParaRPr lang="en-US" sz="1800" kern="1200" baseline="0" dirty="0">
              <a:solidFill>
                <a:schemeClr val="tx1"/>
              </a:solidFill>
              <a:effectLst/>
              <a:ea typeface="+mn-ea"/>
              <a:cs typeface="+mn-cs"/>
            </a:endParaRPr>
          </a:p>
          <a:p>
            <a:pPr marL="0" lvl="0" indent="-114300">
              <a:buFont typeface="Wingdings" charset="2"/>
              <a:buNone/>
            </a:pPr>
            <a:r>
              <a:rPr lang="en-US" sz="1800" kern="1200" baseline="0" dirty="0">
                <a:solidFill>
                  <a:schemeClr val="tx1"/>
                </a:solidFill>
                <a:effectLst/>
                <a:ea typeface="+mn-ea"/>
                <a:cs typeface="+mn-cs"/>
              </a:rPr>
              <a:t>Participants will also have the Briefing Sheet 5 that outlines the Promising Practices from the case studies developed by SEEP</a:t>
            </a:r>
            <a:endParaRPr lang="en-US" sz="1200" b="1" i="0" u="none" dirty="0"/>
          </a:p>
          <a:p>
            <a:pPr marL="0" lvl="0" indent="-114300">
              <a:buFont typeface="Wingdings" charset="2"/>
              <a:buNone/>
            </a:pPr>
            <a:endParaRPr lang="en-US" sz="1200" b="1" i="0" u="none" dirty="0"/>
          </a:p>
          <a:p>
            <a:pPr marL="0" lvl="0" indent="-114300">
              <a:buFont typeface="Wingdings" charset="2"/>
              <a:buNone/>
            </a:pPr>
            <a:r>
              <a:rPr lang="en-US" sz="1200" b="1" i="0" u="none" dirty="0"/>
              <a:t>From Briefing Sheet 5: Promising Practices</a:t>
            </a:r>
          </a:p>
          <a:p>
            <a:pPr marL="0" indent="0">
              <a:buFont typeface="Arial" charset="0"/>
              <a:buNone/>
            </a:pPr>
            <a:endParaRPr lang="en-US" b="1" i="0" u="none" dirty="0"/>
          </a:p>
          <a:p>
            <a:pPr marL="0" indent="0">
              <a:buFont typeface="Arial" charset="0"/>
              <a:buNone/>
            </a:pPr>
            <a:r>
              <a:rPr lang="en-US" b="1" i="0" u="none" dirty="0"/>
              <a:t>RESPONSE</a:t>
            </a:r>
          </a:p>
          <a:p>
            <a:pPr marL="0" indent="0">
              <a:buFont typeface="Arial" charset="0"/>
              <a:buNone/>
            </a:pPr>
            <a:r>
              <a:rPr lang="en-US" b="1" i="1" u="sng" dirty="0"/>
              <a:t>Employment practices</a:t>
            </a:r>
            <a:endParaRPr lang="en-US" sz="1500" u="sng" dirty="0"/>
          </a:p>
          <a:p>
            <a:pPr marL="171450" lvl="0" indent="-285750">
              <a:buFont typeface="Arial" panose="020B0604020202020204" pitchFamily="34" charset="0"/>
              <a:buChar char="•"/>
            </a:pPr>
            <a:r>
              <a:rPr lang="en-US" sz="1500" b="1" dirty="0"/>
              <a:t>First Microfinance Institution Syria</a:t>
            </a:r>
          </a:p>
          <a:p>
            <a:pPr marL="777479" lvl="3" indent="-220266">
              <a:buFont typeface="Wingdings" charset="2"/>
              <a:buChar char="ü"/>
            </a:pPr>
            <a:r>
              <a:rPr lang="en-US" sz="1350" dirty="0"/>
              <a:t>Greatly concerned with supporting its staff during the crisis: access to fuel and other emergency staples, life insurance, family support, and crisis counselling</a:t>
            </a:r>
          </a:p>
          <a:p>
            <a:pPr marL="1714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Vitas Lebanon</a:t>
            </a:r>
          </a:p>
          <a:p>
            <a:pPr marL="777479" lvl="3" indent="-220266">
              <a:buFont typeface="Wingdings" charset="2"/>
              <a:buChar char="ü"/>
            </a:pPr>
            <a:r>
              <a:rPr lang="en-US" sz="1350" dirty="0"/>
              <a:t>During the war, focused its efforts on core humanitarian risks, checking in on staff constantly and moving them from one place to another as needed to stay safe</a:t>
            </a:r>
          </a:p>
          <a:p>
            <a:pPr marL="1714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Vitas Palestine</a:t>
            </a:r>
          </a:p>
          <a:p>
            <a:pPr marL="777479" lvl="3" indent="-220266">
              <a:buFont typeface="Wingdings" charset="2"/>
              <a:buChar char="ü"/>
            </a:pPr>
            <a:r>
              <a:rPr lang="en-US" sz="1350" dirty="0"/>
              <a:t>Most complex challenge was managing the personal and emotional toll the war had on staff in Gaza: they needed services before they could help others</a:t>
            </a:r>
          </a:p>
          <a:p>
            <a:pPr marL="777479" lvl="3" indent="-220266">
              <a:buFont typeface="Wingdings" charset="2"/>
              <a:buChar char="ü"/>
            </a:pPr>
            <a:r>
              <a:rPr lang="en-US" sz="1350" dirty="0"/>
              <a:t>Set up phone trees and a schedule so that someone from the West Bank called each staff person in Gaza at least four times a day</a:t>
            </a:r>
          </a:p>
          <a:p>
            <a:pPr marL="1085850" marR="0" lvl="5"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Roboto Regular" charset="0"/>
              </a:rPr>
              <a:t>West Bank called each staff person in Gaza at least four times a day to check in on their physical and emotional health and identify people in immediate need of greater assistance</a:t>
            </a:r>
            <a:endParaRPr lang="en-US" sz="1200" dirty="0">
              <a:latin typeface="Roboto Regular" charset="0"/>
            </a:endParaRPr>
          </a:p>
          <a:p>
            <a:pPr marL="1085850" marR="0" lvl="5"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Roboto Regular" charset="0"/>
              </a:rPr>
              <a:t>West Bank staff listened to their stories and encouraged them to give it another day to stay safe for their families and for the clients who desperately needed help</a:t>
            </a:r>
          </a:p>
          <a:p>
            <a:pPr marL="1085850" marR="0" lvl="5"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Roboto Regular" charset="0"/>
              </a:rPr>
              <a:t>Within 10 days following the end of fighting, Gaza staff were all safe and reported feeling very happy to have been able to help clients when they felt so helpless in other ways </a:t>
            </a:r>
          </a:p>
          <a:p>
            <a:pPr marL="0" indent="0">
              <a:buFont typeface="Arial" charset="0"/>
              <a:buNone/>
            </a:pPr>
            <a:r>
              <a:rPr lang="en-US" sz="1200" u="sng" dirty="0"/>
              <a:t> </a:t>
            </a:r>
          </a:p>
          <a:p>
            <a:pPr marL="0" indent="0">
              <a:buFont typeface="Arial" charset="0"/>
              <a:buNone/>
            </a:pPr>
            <a:r>
              <a:rPr lang="en-US" b="1" i="1" u="sng" dirty="0"/>
              <a:t>Loan products review/adaptation</a:t>
            </a:r>
            <a:endParaRPr lang="en-US" sz="1500" u="sng" dirty="0"/>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First Microfinance Institution Syria</a:t>
            </a:r>
          </a:p>
          <a:p>
            <a:pPr marL="777479" lvl="4" indent="-220266">
              <a:buFont typeface="Wingdings" charset="2"/>
              <a:buChar char="ü"/>
            </a:pPr>
            <a:r>
              <a:rPr lang="en-US" sz="1350" dirty="0"/>
              <a:t>Raise the ceiling for microloans to answer to clients’ declining purchasing power</a:t>
            </a:r>
          </a:p>
          <a:p>
            <a:pPr marL="777479" lvl="4" indent="-220266">
              <a:buFont typeface="Wingdings" charset="2"/>
              <a:buChar char="ü"/>
            </a:pPr>
            <a:r>
              <a:rPr lang="en-US" sz="1350" dirty="0"/>
              <a:t>Lower the area stability requirement from 6 months to 3 months</a:t>
            </a:r>
          </a:p>
          <a:p>
            <a:pPr marL="777479" lvl="4" indent="-220266">
              <a:buFont typeface="Wingdings" charset="2"/>
              <a:buChar char="ü"/>
            </a:pPr>
            <a:r>
              <a:rPr lang="en-US" sz="1350" dirty="0"/>
              <a:t>Allow loans for start-up projects</a:t>
            </a:r>
          </a:p>
          <a:p>
            <a:pPr marL="777479" lvl="4" indent="-220266">
              <a:buFont typeface="Wingdings" charset="2"/>
              <a:buChar char="ü"/>
            </a:pPr>
            <a:r>
              <a:rPr lang="en-US" sz="1350" dirty="0"/>
              <a:t>Design new products around alternative power sources - purchase generators, batteries, electric stabilizers and solar panel water heating devices</a:t>
            </a:r>
          </a:p>
          <a:p>
            <a:pPr marL="777479" lvl="4" indent="-220266">
              <a:buFont typeface="Wingdings" charset="2"/>
              <a:buChar char="ü"/>
            </a:pPr>
            <a:r>
              <a:rPr lang="en-US" sz="1350" dirty="0"/>
              <a:t>Expanded permissible uses of the housing loan: include consumer needs (fuel and household commodities)</a:t>
            </a:r>
          </a:p>
          <a:p>
            <a:pPr marL="777479" lvl="4" indent="-220266">
              <a:buFont typeface="Wingdings" charset="2"/>
              <a:buChar char="ü"/>
            </a:pPr>
            <a:r>
              <a:rPr lang="en-US" sz="1350" dirty="0"/>
              <a:t>Revised small business loan: meet reconstruction needs of businesses striving to rebuild in a crisis environment</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Vitas Lebanon</a:t>
            </a:r>
          </a:p>
          <a:p>
            <a:pPr marL="777479" lvl="4" indent="-220266">
              <a:buFont typeface="Wingdings" charset="2"/>
              <a:buChar char="ü"/>
            </a:pPr>
            <a:r>
              <a:rPr lang="en-US" sz="1350" dirty="0"/>
              <a:t>Adapted the terms on its standard microfinance loans to help business regain prior footholds in the market and get back on a path to growth that would help restart local economies </a:t>
            </a:r>
          </a:p>
          <a:p>
            <a:pPr marL="0" indent="0">
              <a:buFont typeface="Arial" charset="0"/>
              <a:buNone/>
            </a:pPr>
            <a:endParaRPr lang="en-US" b="1" i="1" u="sng" dirty="0"/>
          </a:p>
          <a:p>
            <a:pPr marL="0" indent="0">
              <a:buFont typeface="Arial" charset="0"/>
              <a:buNone/>
            </a:pPr>
            <a:r>
              <a:rPr lang="en-US" b="1" i="1" u="sng" dirty="0"/>
              <a:t>Loan rescheduling/restructuring/refinancing</a:t>
            </a:r>
            <a:endParaRPr lang="en-US" sz="1500" u="sng" dirty="0"/>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First Microfinance Institution Syria</a:t>
            </a:r>
          </a:p>
          <a:p>
            <a:pPr marL="777479" lvl="4" indent="-220266">
              <a:buFont typeface="Wingdings" charset="2"/>
              <a:buChar char="ü"/>
            </a:pPr>
            <a:r>
              <a:rPr lang="en-US" sz="1350" dirty="0"/>
              <a:t>Policy set criteria to determine eligibility, including assessment of asset damage and cash flow projections</a:t>
            </a:r>
          </a:p>
          <a:p>
            <a:pPr marL="777479" lvl="4" indent="-220266">
              <a:buFont typeface="Wingdings" charset="2"/>
              <a:buChar char="ü"/>
            </a:pPr>
            <a:r>
              <a:rPr lang="en-US" sz="1350" dirty="0"/>
              <a:t>To be done on an immediate and case-by case basis to avoid portfolio contamination</a:t>
            </a:r>
          </a:p>
          <a:p>
            <a:pPr marL="777479" lvl="4" indent="-220266">
              <a:buFont typeface="Wingdings" charset="2"/>
              <a:buChar char="ü"/>
            </a:pPr>
            <a:r>
              <a:rPr lang="en-US" sz="1350" dirty="0"/>
              <a:t>Standard six-month grace period allowed clients to use loan proceeds productively to rebuild capacity</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First Microfinance Bank </a:t>
            </a:r>
            <a:r>
              <a:rPr lang="mr-IN" sz="1500" kern="1200" dirty="0">
                <a:solidFill>
                  <a:schemeClr val="tx1"/>
                </a:solidFill>
                <a:ea typeface="+mn-ea"/>
                <a:cs typeface="+mn-cs"/>
              </a:rPr>
              <a:t>–</a:t>
            </a:r>
            <a:r>
              <a:rPr lang="en-US" sz="1500" kern="1200" dirty="0">
                <a:solidFill>
                  <a:schemeClr val="tx1"/>
                </a:solidFill>
                <a:ea typeface="+mn-ea"/>
                <a:cs typeface="+mn-cs"/>
              </a:rPr>
              <a:t> Afghanistan</a:t>
            </a:r>
          </a:p>
          <a:p>
            <a:pPr marL="777479" lvl="4" indent="-220266">
              <a:buFont typeface="Wingdings" charset="2"/>
              <a:buChar char="ü"/>
            </a:pPr>
            <a:r>
              <a:rPr lang="en-US" sz="1350" dirty="0"/>
              <a:t>Rapid and well-targeted to help clients recover, adjust to income shocks quickly, and avoid disaster-induced defaults</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Vitas Palestine</a:t>
            </a:r>
          </a:p>
          <a:p>
            <a:pPr marL="777479" lvl="4" indent="-220266">
              <a:buFont typeface="Wingdings" charset="2"/>
              <a:buChar char="ü"/>
            </a:pPr>
            <a:r>
              <a:rPr lang="en-US" sz="1350" dirty="0"/>
              <a:t>Refinancing loan to help cover and close out existing loans</a:t>
            </a:r>
          </a:p>
          <a:p>
            <a:pPr marL="777479" lvl="4" indent="-220266">
              <a:buFont typeface="Wingdings" charset="2"/>
              <a:buChar char="ü"/>
            </a:pPr>
            <a:r>
              <a:rPr lang="en-US" sz="1350" dirty="0"/>
              <a:t>Included a small top-off amount and a grace period of up to six months, depending on need</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India’s microfinance sector &amp; Chennai </a:t>
            </a:r>
            <a:r>
              <a:rPr lang="en-US" sz="1500" kern="1200" dirty="0" err="1">
                <a:solidFill>
                  <a:schemeClr val="tx1"/>
                </a:solidFill>
                <a:ea typeface="+mn-ea"/>
                <a:cs typeface="+mn-cs"/>
              </a:rPr>
              <a:t>floodings</a:t>
            </a:r>
            <a:endParaRPr lang="en-US" sz="1500" kern="1200" dirty="0">
              <a:solidFill>
                <a:schemeClr val="tx1"/>
              </a:solidFill>
              <a:ea typeface="+mn-ea"/>
              <a:cs typeface="+mn-cs"/>
            </a:endParaRPr>
          </a:p>
          <a:p>
            <a:pPr marL="0" lvl="2" indent="0">
              <a:buFont typeface="Arial" charset="0"/>
              <a:buNone/>
            </a:pPr>
            <a:endParaRPr lang="en-US" sz="1350" b="0" i="0" dirty="0"/>
          </a:p>
          <a:p>
            <a:pPr marL="0" lvl="2" indent="0">
              <a:buFont typeface="Arial" charset="0"/>
              <a:buNone/>
            </a:pPr>
            <a:r>
              <a:rPr lang="en-US" sz="1725" b="1" i="1" u="sng" dirty="0"/>
              <a:t>Emergency loans</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India’s microfinance sector</a:t>
            </a:r>
          </a:p>
          <a:p>
            <a:pPr marL="777479" lvl="4" indent="-220266">
              <a:buFont typeface="Wingdings" charset="2"/>
              <a:buChar char="ü"/>
            </a:pPr>
            <a:r>
              <a:rPr lang="en-US" sz="1350" dirty="0"/>
              <a:t>Non-preapproved emergency loan of very small value to support clients in case of medical or similar needs</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Vitas Lebanon</a:t>
            </a:r>
          </a:p>
          <a:p>
            <a:pPr marL="777479" lvl="4" indent="-220266">
              <a:buFont typeface="Wingdings" charset="2"/>
              <a:buChar char="ü"/>
            </a:pPr>
            <a:r>
              <a:rPr lang="en-US" sz="1350" dirty="0"/>
              <a:t>Short-term emergency loan to help new or existing clients bridge the gap between the essential cost of living and available resources </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Vitas Palestine</a:t>
            </a:r>
          </a:p>
          <a:p>
            <a:pPr marL="777479" lvl="4" indent="-220266">
              <a:buFont typeface="Wingdings" charset="2"/>
              <a:buChar char="ü"/>
            </a:pPr>
            <a:r>
              <a:rPr lang="en-US" sz="1350" dirty="0"/>
              <a:t>Emergency loan of up to $5,000 with a simplified, lower interest rate for new clients who needed help to recover</a:t>
            </a:r>
          </a:p>
          <a:p>
            <a:pPr marL="0" indent="0">
              <a:buFont typeface="Arial" charset="0"/>
              <a:buNone/>
            </a:pPr>
            <a:endParaRPr lang="en-US" sz="1200" u="sng" dirty="0"/>
          </a:p>
          <a:p>
            <a:pPr marL="0" indent="0">
              <a:buFont typeface="Arial" charset="0"/>
              <a:buNone/>
            </a:pPr>
            <a:r>
              <a:rPr lang="en-US" sz="1725" b="1" i="1" u="sng" dirty="0"/>
              <a:t>Loan forgiveness</a:t>
            </a:r>
            <a:endParaRPr lang="en-US" sz="1725" u="sng" dirty="0"/>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First Microfinance Institution Syria</a:t>
            </a:r>
          </a:p>
          <a:p>
            <a:pPr marL="777479" lvl="4" indent="-254794">
              <a:buFont typeface="Wingdings" charset="2"/>
              <a:buChar char="ü"/>
            </a:pPr>
            <a:r>
              <a:rPr lang="en-US" sz="1350" dirty="0"/>
              <a:t>In cases of client’s death or irrecoverable loss of livelihood</a:t>
            </a:r>
          </a:p>
          <a:p>
            <a:pPr marL="777479" lvl="4" indent="-254794">
              <a:buFont typeface="Wingdings" charset="2"/>
              <a:buChar char="ü"/>
            </a:pPr>
            <a:r>
              <a:rPr lang="en-US" sz="1350" dirty="0"/>
              <a:t>Applied on a case-by-case basis</a:t>
            </a:r>
          </a:p>
          <a:p>
            <a:pPr marL="777479" lvl="4" indent="-254794">
              <a:buFont typeface="Wingdings" charset="2"/>
              <a:buChar char="ü"/>
            </a:pPr>
            <a:r>
              <a:rPr lang="en-US" sz="1350" dirty="0"/>
              <a:t>Confidential in order to avoid moral hazard and other concerns</a:t>
            </a:r>
          </a:p>
          <a:p>
            <a:endParaRPr lang="en-US" sz="1125" b="1" dirty="0"/>
          </a:p>
          <a:p>
            <a:pPr marL="0" indent="0">
              <a:buFont typeface="Arial" charset="0"/>
              <a:buNone/>
            </a:pPr>
            <a:r>
              <a:rPr lang="en-US" sz="1725" b="1" i="1" u="sng" dirty="0"/>
              <a:t>Loan write-offs</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Vitas Palestine</a:t>
            </a:r>
          </a:p>
          <a:p>
            <a:pPr marL="777479" lvl="4" indent="-254794">
              <a:buFont typeface="Wingdings" charset="2"/>
              <a:buChar char="ü"/>
            </a:pPr>
            <a:r>
              <a:rPr lang="en-US" sz="1350" dirty="0"/>
              <a:t>US$125,000 worth of loans were written off for businesses that were completely destroyed</a:t>
            </a:r>
          </a:p>
          <a:p>
            <a:pPr marL="777479" lvl="4" indent="-254794">
              <a:buFont typeface="Wingdings" charset="2"/>
              <a:buChar char="ü"/>
            </a:pPr>
            <a:r>
              <a:rPr lang="en-US" sz="1350" dirty="0"/>
              <a:t>70% of those clients have paid back those loans on their own accord, without any legal action or pressure, so that they could keep a clean credit history with the local regulators and have access to credit again in the future</a:t>
            </a:r>
            <a:endParaRPr lang="en-US" sz="900" dirty="0"/>
          </a:p>
          <a:p>
            <a:pPr marL="522685" lvl="4" indent="0">
              <a:buFont typeface="Wingdings" charset="2"/>
              <a:buNone/>
            </a:pPr>
            <a:endParaRPr lang="en-US" sz="1125" dirty="0"/>
          </a:p>
          <a:p>
            <a:pPr marL="0" lvl="2" indent="0">
              <a:buFont typeface="Arial" charset="0"/>
              <a:buNone/>
            </a:pPr>
            <a:r>
              <a:rPr lang="en-US" sz="1725" b="1" i="1" u="sng" dirty="0"/>
              <a:t>Overdraft limits</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Chennai </a:t>
            </a:r>
            <a:r>
              <a:rPr lang="en-US" sz="1500" kern="1200" dirty="0" err="1">
                <a:solidFill>
                  <a:schemeClr val="tx1"/>
                </a:solidFill>
                <a:ea typeface="+mn-ea"/>
                <a:cs typeface="+mn-cs"/>
              </a:rPr>
              <a:t>floodings</a:t>
            </a:r>
            <a:endParaRPr lang="en-US" sz="1500" kern="1200" dirty="0">
              <a:solidFill>
                <a:schemeClr val="tx1"/>
              </a:solidFill>
              <a:ea typeface="+mn-ea"/>
              <a:cs typeface="+mn-cs"/>
            </a:endParaRPr>
          </a:p>
          <a:p>
            <a:pPr marL="777479" lvl="2" indent="-254794">
              <a:buFont typeface="Wingdings" charset="2"/>
              <a:buChar char="ü"/>
            </a:pPr>
            <a:r>
              <a:rPr lang="en-US" sz="1350" dirty="0"/>
              <a:t>Extension of overdraft limits by 10-15%, but these were deemed inadequate and inaccessible</a:t>
            </a:r>
          </a:p>
          <a:p>
            <a:pPr marL="777479" lvl="4" indent="-220266">
              <a:buFont typeface="Wingdings" charset="2"/>
              <a:buChar char="ü"/>
            </a:pPr>
            <a:endParaRPr lang="en-US" sz="1275" u="sng" dirty="0"/>
          </a:p>
          <a:p>
            <a:pPr marL="0" indent="0">
              <a:buFont typeface="Arial" charset="0"/>
              <a:buNone/>
            </a:pPr>
            <a:r>
              <a:rPr lang="en-US" sz="1725" b="1" i="1" u="sng" dirty="0"/>
              <a:t>Relief funds &amp; supplies</a:t>
            </a:r>
            <a:endParaRPr lang="en-US" sz="1725" u="sng" dirty="0"/>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First Microfinance Bank </a:t>
            </a:r>
            <a:r>
              <a:rPr lang="mr-IN" sz="1500" kern="1200" dirty="0">
                <a:solidFill>
                  <a:schemeClr val="tx1"/>
                </a:solidFill>
                <a:ea typeface="+mn-ea"/>
                <a:cs typeface="+mn-cs"/>
              </a:rPr>
              <a:t>–</a:t>
            </a:r>
            <a:r>
              <a:rPr lang="en-US" sz="1500" kern="1200" dirty="0">
                <a:solidFill>
                  <a:schemeClr val="tx1"/>
                </a:solidFill>
                <a:ea typeface="+mn-ea"/>
                <a:cs typeface="+mn-cs"/>
              </a:rPr>
              <a:t> Afghanistan</a:t>
            </a:r>
          </a:p>
          <a:p>
            <a:pPr marL="777479" lvl="2" indent="-220266">
              <a:buFont typeface="Wingdings" charset="2"/>
              <a:buChar char="ü"/>
            </a:pPr>
            <a:r>
              <a:rPr lang="en-US" sz="1350" dirty="0"/>
              <a:t>Disbursed relief funds in partnership with AKF Afghanistan to drought affected communities</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India’s microfinance sector</a:t>
            </a:r>
          </a:p>
          <a:p>
            <a:pPr marL="777479" lvl="2" indent="-220266">
              <a:buFont typeface="Wingdings" charset="2"/>
              <a:buChar char="ü"/>
            </a:pPr>
            <a:r>
              <a:rPr lang="en-US" sz="1350" dirty="0"/>
              <a:t>Use of technology to ensure cash-less and quick transfer of relief funds</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Vitas Palestine</a:t>
            </a:r>
          </a:p>
          <a:p>
            <a:pPr marL="777479" lvl="2" indent="-220266">
              <a:buFont typeface="Wingdings" charset="2"/>
              <a:buChar char="ü"/>
            </a:pPr>
            <a:r>
              <a:rPr lang="en-US" sz="1350" dirty="0"/>
              <a:t>With Global Communities and World Food </a:t>
            </a:r>
            <a:r>
              <a:rPr lang="en-US" sz="1350" dirty="0" err="1"/>
              <a:t>Programme</a:t>
            </a:r>
            <a:r>
              <a:rPr lang="en-US" sz="1350" dirty="0"/>
              <a:t> (WFP) deliver relief supplies/packages to the 1,300 clients most in need (homes and livelihoods had been destroyed)</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Cash transfer resilience tool</a:t>
            </a:r>
          </a:p>
          <a:p>
            <a:pPr marL="777479" lvl="2" indent="-220266">
              <a:buFont typeface="Wingdings" charset="2"/>
              <a:buChar char="ü"/>
            </a:pPr>
            <a:r>
              <a:rPr lang="en-US" sz="1350" dirty="0"/>
              <a:t>Cash, as opposed to in-kind aid, often increases choice, control, and convenience for recipients</a:t>
            </a:r>
          </a:p>
          <a:p>
            <a:pPr marL="777479" lvl="2" indent="-220266">
              <a:buFont typeface="Wingdings" charset="2"/>
              <a:buChar char="ü"/>
            </a:pPr>
            <a:r>
              <a:rPr lang="en-US" sz="1350" dirty="0"/>
              <a:t>Cash transfers through FSPs can improve speed, efficacy and security of humanitarian aid delivery</a:t>
            </a:r>
          </a:p>
          <a:p>
            <a:pPr marL="777479" lvl="2" indent="-220266">
              <a:buFont typeface="Wingdings" charset="2"/>
              <a:buChar char="ü"/>
            </a:pPr>
            <a:r>
              <a:rPr lang="en-US" sz="1350" dirty="0"/>
              <a:t>Can offer long-term opportunities for transitioning recipients into FSPs clients → help them achieve greater financial inclusion and resiliency after the crisis</a:t>
            </a:r>
          </a:p>
        </p:txBody>
      </p:sp>
      <p:sp>
        <p:nvSpPr>
          <p:cNvPr id="4" name="Slide Number Placeholder 3"/>
          <p:cNvSpPr>
            <a:spLocks noGrp="1"/>
          </p:cNvSpPr>
          <p:nvPr>
            <p:ph type="sldNum" sz="quarter" idx="10"/>
          </p:nvPr>
        </p:nvSpPr>
        <p:spPr/>
        <p:txBody>
          <a:bodyPr/>
          <a:lstStyle/>
          <a:p>
            <a:fld id="{CF2EF641-B826-F44E-8AE6-9A617E40E8DA}" type="slidenum">
              <a:rPr lang="en-US" smtClean="0"/>
              <a:t>27</a:t>
            </a:fld>
            <a:endParaRPr lang="en-US"/>
          </a:p>
        </p:txBody>
      </p:sp>
    </p:spTree>
    <p:extLst>
      <p:ext uri="{BB962C8B-B14F-4D97-AF65-F5344CB8AC3E}">
        <p14:creationId xmlns:p14="http://schemas.microsoft.com/office/powerpoint/2010/main" val="4196686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charset="0"/>
              <a:buNone/>
            </a:pPr>
            <a:endParaRPr lang="en-US" b="1" i="0" u="none" dirty="0"/>
          </a:p>
          <a:p>
            <a:pPr marL="0" indent="0">
              <a:buFont typeface="Arial" charset="0"/>
              <a:buNone/>
            </a:pPr>
            <a:r>
              <a:rPr lang="en-US" b="1" i="0" u="none" dirty="0"/>
              <a:t>RESPONSE Continued</a:t>
            </a:r>
          </a:p>
          <a:p>
            <a:pPr marL="0" indent="0">
              <a:buFont typeface="Arial" charset="0"/>
              <a:buNone/>
            </a:pPr>
            <a:endParaRPr lang="en-US" b="1" i="1" dirty="0"/>
          </a:p>
          <a:p>
            <a:pPr marL="0" indent="0">
              <a:buFont typeface="Arial" charset="0"/>
              <a:buNone/>
            </a:pPr>
            <a:r>
              <a:rPr lang="en-US" b="1" i="1" u="sng" dirty="0"/>
              <a:t>Savings/deposits services</a:t>
            </a:r>
            <a:endParaRPr lang="en-US" sz="1500" u="sng" dirty="0"/>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First Microfinance Institution Syria</a:t>
            </a:r>
          </a:p>
          <a:p>
            <a:pPr marL="777479" lvl="4" indent="-220266">
              <a:buFont typeface="Wingdings" charset="2"/>
              <a:buChar char="ü"/>
            </a:pPr>
            <a:r>
              <a:rPr lang="en-US" sz="1350" dirty="0"/>
              <a:t>Focused on offering a secure place for clients to store their savings, a convenient branch-to-branch transfer, and withdrawal service during periods of internal displacement</a:t>
            </a:r>
          </a:p>
          <a:p>
            <a:pPr marL="777479" lvl="4" indent="-220266">
              <a:buFont typeface="Wingdings" charset="2"/>
              <a:buChar char="ü"/>
            </a:pPr>
            <a:r>
              <a:rPr lang="en-US" sz="1350" dirty="0"/>
              <a:t>Clients were also offered the option to use their savings as collateral for a loan at a proportion that varied with their circumstances</a:t>
            </a:r>
          </a:p>
          <a:p>
            <a:pPr marL="777479" lvl="4" indent="-220266">
              <a:buFont typeface="Wingdings" charset="2"/>
              <a:buChar char="ü"/>
            </a:pPr>
            <a:r>
              <a:rPr lang="en-US" sz="1350" dirty="0"/>
              <a:t>Allowed clients to withdraw from their fixed term deposits without penalty at any time</a:t>
            </a:r>
          </a:p>
          <a:p>
            <a:pPr marL="777479" lvl="4" indent="-220266">
              <a:buFont typeface="Wingdings" charset="2"/>
              <a:buChar char="ü"/>
            </a:pPr>
            <a:r>
              <a:rPr lang="en-US" sz="1350" dirty="0"/>
              <a:t>Considering a scheme that will grant rewards to clients for maintaining specified savings levels </a:t>
            </a:r>
          </a:p>
          <a:p>
            <a:pPr marL="777479" lvl="4" indent="-220266">
              <a:buFont typeface="Wingdings" charset="2"/>
              <a:buChar char="ü"/>
            </a:pPr>
            <a:endParaRPr lang="en-US" sz="1350" u="sng" dirty="0"/>
          </a:p>
          <a:p>
            <a:pPr marL="0" indent="0">
              <a:buFont typeface="Arial" charset="0"/>
              <a:buNone/>
            </a:pPr>
            <a:r>
              <a:rPr lang="en-US" sz="2400" b="1" i="1" u="sng" dirty="0"/>
              <a:t>Client relationship practices</a:t>
            </a:r>
          </a:p>
          <a:p>
            <a:pPr marL="342900" lvl="0" indent="-342900">
              <a:buFont typeface="Arial" charset="0"/>
              <a:buChar char="•"/>
            </a:pPr>
            <a:r>
              <a:rPr lang="en-US" sz="2000" b="1" dirty="0"/>
              <a:t>Vitas Lebanon</a:t>
            </a:r>
          </a:p>
          <a:p>
            <a:pPr marL="1036638" lvl="2" indent="-293688">
              <a:buFont typeface="Wingdings" charset="2"/>
              <a:buChar char="ü"/>
            </a:pPr>
            <a:r>
              <a:rPr lang="en-US" dirty="0"/>
              <a:t>Monitored clients at regular intervals to see whether they had been displaced and how their families and businesses were performing</a:t>
            </a:r>
          </a:p>
          <a:p>
            <a:pPr marL="1036638" lvl="2" indent="-293688">
              <a:buFont typeface="Wingdings" charset="2"/>
              <a:buChar char="ü"/>
            </a:pPr>
            <a:r>
              <a:rPr lang="en-US" dirty="0"/>
              <a:t>NO emphasis on loan recovery</a:t>
            </a:r>
          </a:p>
          <a:p>
            <a:pPr marL="342900" lvl="0" indent="-342900">
              <a:buFont typeface="Arial" charset="0"/>
              <a:buChar char="•"/>
            </a:pPr>
            <a:r>
              <a:rPr lang="en-US" sz="2000" b="1" dirty="0"/>
              <a:t>Vitas Palestine</a:t>
            </a:r>
          </a:p>
          <a:p>
            <a:pPr marL="1036638" lvl="2" indent="-293688">
              <a:buFont typeface="Wingdings" charset="2"/>
              <a:buChar char="ü"/>
            </a:pPr>
            <a:r>
              <a:rPr lang="en-US" dirty="0"/>
              <a:t>Surveyed all 2,600 clients in Gaza to better understand who was impacted and how deeply (allow to determine which clients will need relief assistance packages)</a:t>
            </a:r>
          </a:p>
          <a:p>
            <a:pPr marL="1036638" lvl="2" indent="-293688">
              <a:buFont typeface="Wingdings" charset="2"/>
              <a:buChar char="ü"/>
            </a:pPr>
            <a:r>
              <a:rPr lang="en-US" dirty="0"/>
              <a:t>No clients were asked about their loans at this time</a:t>
            </a:r>
          </a:p>
          <a:p>
            <a:pPr marL="0" indent="0">
              <a:buFont typeface="Arial" charset="0"/>
              <a:buNone/>
            </a:pPr>
            <a:endParaRPr lang="en-US" b="1" i="1" u="sng" dirty="0"/>
          </a:p>
          <a:p>
            <a:pPr marL="0" indent="0">
              <a:buFont typeface="Arial" charset="0"/>
              <a:buNone/>
            </a:pPr>
            <a:r>
              <a:rPr lang="en-US" b="1" i="1" u="sng" dirty="0"/>
              <a:t>Technology</a:t>
            </a:r>
          </a:p>
          <a:p>
            <a:pPr marL="285750" lvl="0" indent="-285750" algn="l" defTabSz="914400" rtl="0" eaLnBrk="1" latinLnBrk="0" hangingPunct="1">
              <a:buFont typeface="Arial" panose="020B0604020202020204" pitchFamily="34" charset="0"/>
              <a:buChar char="•"/>
            </a:pPr>
            <a:r>
              <a:rPr lang="en-US" sz="1500" kern="1200" dirty="0">
                <a:solidFill>
                  <a:schemeClr val="tx1"/>
                </a:solidFill>
                <a:ea typeface="+mn-ea"/>
                <a:cs typeface="+mn-cs"/>
              </a:rPr>
              <a:t>GIS and geospatial analysis tools</a:t>
            </a:r>
          </a:p>
          <a:p>
            <a:pPr marL="942975" lvl="2" indent="-257175" algn="just">
              <a:buFont typeface="Wingdings" charset="2"/>
              <a:buChar char="ü"/>
            </a:pPr>
            <a:r>
              <a:rPr lang="en-US" sz="1350" dirty="0"/>
              <a:t>Quickly identify clients located in affected areas that might need support from the FSP and other relevant actors in humanitarian response</a:t>
            </a:r>
          </a:p>
          <a:p>
            <a:pPr marL="942975" lvl="2" indent="-257175" algn="just">
              <a:buFont typeface="Wingdings" charset="2"/>
              <a:buChar char="ü"/>
            </a:pPr>
            <a:r>
              <a:rPr lang="en-US" sz="1350" dirty="0"/>
              <a:t>Allows for more effective and efficient response, focusing on directly impacted clients first</a:t>
            </a:r>
          </a:p>
          <a:p>
            <a:pPr marL="942975" lvl="2" indent="-257175" algn="just">
              <a:buFont typeface="Wingdings" charset="2"/>
              <a:buChar char="ü"/>
            </a:pPr>
            <a:r>
              <a:rPr lang="en-US" sz="1350" dirty="0"/>
              <a:t>Assess potentially affected loan portfolio, need for rescheduling/restructuring/refinancing, demand for emergency loans, savings withdrawal, and microinsurance claims = business and operational planning</a:t>
            </a:r>
          </a:p>
          <a:p>
            <a:pPr marL="942975" lvl="2" indent="-257175" algn="just">
              <a:buFont typeface="Wingdings" charset="2"/>
              <a:buChar char="ü"/>
            </a:pPr>
            <a:r>
              <a:rPr lang="en-US" sz="1350" dirty="0"/>
              <a:t>Evaluate financial impact on the FSP, and potential needed support from liquidity facilities, guarantee schemes, etc. = financial planning</a:t>
            </a:r>
            <a:endParaRPr lang="en-US" sz="1125" dirty="0"/>
          </a:p>
        </p:txBody>
      </p:sp>
      <p:sp>
        <p:nvSpPr>
          <p:cNvPr id="4" name="Slide Number Placeholder 3"/>
          <p:cNvSpPr>
            <a:spLocks noGrp="1"/>
          </p:cNvSpPr>
          <p:nvPr>
            <p:ph type="sldNum" sz="quarter" idx="10"/>
          </p:nvPr>
        </p:nvSpPr>
        <p:spPr/>
        <p:txBody>
          <a:bodyPr/>
          <a:lstStyle/>
          <a:p>
            <a:fld id="{CF2EF641-B826-F44E-8AE6-9A617E40E8DA}" type="slidenum">
              <a:rPr lang="en-US" smtClean="0"/>
              <a:t>28</a:t>
            </a:fld>
            <a:endParaRPr lang="en-US"/>
          </a:p>
        </p:txBody>
      </p:sp>
    </p:spTree>
    <p:extLst>
      <p:ext uri="{BB962C8B-B14F-4D97-AF65-F5344CB8AC3E}">
        <p14:creationId xmlns:p14="http://schemas.microsoft.com/office/powerpoint/2010/main" val="588467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spcAft>
                <a:spcPts val="600"/>
              </a:spcAft>
            </a:pPr>
            <a:r>
              <a:rPr lang="en-US" sz="1200" b="1" dirty="0"/>
              <a:t>Facilitator’s instructions:</a:t>
            </a:r>
          </a:p>
          <a:p>
            <a:pPr lvl="0" algn="l">
              <a:spcAft>
                <a:spcPts val="600"/>
              </a:spcAft>
            </a:pPr>
            <a:r>
              <a:rPr lang="en-US" sz="1200" b="0" dirty="0"/>
              <a:t>Present the definition of phase 4: Recovery,</a:t>
            </a:r>
            <a:r>
              <a:rPr lang="en-US" sz="1200" b="0" baseline="0" dirty="0"/>
              <a:t> rehabilitation and reconstruction</a:t>
            </a:r>
            <a:r>
              <a:rPr lang="en-US" sz="1200" b="0" dirty="0"/>
              <a:t>,</a:t>
            </a:r>
            <a:r>
              <a:rPr lang="en-US" sz="1200" b="0" baseline="0" dirty="0"/>
              <a:t> as a preamble for the group exercise/discussion on promising practices for FSPs regarding recovery, rehabilitation and reconstruction</a:t>
            </a:r>
            <a:endParaRPr lang="en-US" sz="1200" b="1" dirty="0"/>
          </a:p>
          <a:p>
            <a:pPr>
              <a:spcBef>
                <a:spcPts val="600"/>
              </a:spcBef>
            </a:pPr>
            <a:endParaRPr lang="en-US" sz="1200" b="1" dirty="0"/>
          </a:p>
          <a:p>
            <a:pPr>
              <a:spcBef>
                <a:spcPts val="600"/>
              </a:spcBef>
            </a:pPr>
            <a:r>
              <a:rPr lang="en-US" sz="1200" b="1" dirty="0"/>
              <a:t>RECOVERY</a:t>
            </a:r>
          </a:p>
          <a:p>
            <a:pPr>
              <a:lnSpc>
                <a:spcPct val="100000"/>
              </a:lnSpc>
              <a:spcBef>
                <a:spcPts val="600"/>
              </a:spcBef>
            </a:pPr>
            <a:r>
              <a:rPr lang="en-US" sz="1200" dirty="0"/>
              <a:t>The restoring or improving of livelihoods and health, as well as economic, physical, social, cultural and environmental assets, systems and activities, of a disaster-affected community or society, aligning with the principles of sustainable development and “build back better”, to avoid or reduce future disaster risk</a:t>
            </a:r>
          </a:p>
          <a:p>
            <a:pPr>
              <a:spcBef>
                <a:spcPts val="600"/>
              </a:spcBef>
            </a:pPr>
            <a:endParaRPr lang="en-US" sz="1100" dirty="0"/>
          </a:p>
          <a:p>
            <a:pPr>
              <a:spcBef>
                <a:spcPts val="600"/>
              </a:spcBef>
            </a:pPr>
            <a:r>
              <a:rPr lang="en-US" sz="1200" b="1" dirty="0"/>
              <a:t>REHABILITATION</a:t>
            </a:r>
          </a:p>
          <a:p>
            <a:r>
              <a:rPr lang="en-US" sz="1200" dirty="0"/>
              <a:t>The restoration of basic services and facilities for the functioning of a community or a society affected by a disaster</a:t>
            </a:r>
          </a:p>
          <a:p>
            <a:endParaRPr lang="en-US" sz="1200" dirty="0"/>
          </a:p>
          <a:p>
            <a:pPr>
              <a:spcBef>
                <a:spcPts val="600"/>
              </a:spcBef>
            </a:pPr>
            <a:r>
              <a:rPr lang="en-US" sz="1200" b="1" dirty="0"/>
              <a:t>RECONSTRUCTION</a:t>
            </a:r>
          </a:p>
          <a:p>
            <a:pPr>
              <a:lnSpc>
                <a:spcPct val="100000"/>
              </a:lnSpc>
              <a:spcBef>
                <a:spcPts val="600"/>
              </a:spcBef>
            </a:pPr>
            <a:r>
              <a:rPr lang="en-US" sz="1200" dirty="0"/>
              <a:t>The medium- and long-term rebuilding and sustainable restoration of resilient critical infrastructures, services, housing, facilities and livelihoods required for the full functioning of a community or a society affected by a disaster, aligning with the principles of sustainable development and “build back better”, to avoid or reduce future disaster risk</a:t>
            </a:r>
          </a:p>
          <a:p>
            <a:endParaRPr lang="en-US" sz="1200" dirty="0"/>
          </a:p>
          <a:p>
            <a:pPr rtl="0"/>
            <a:r>
              <a:rPr lang="en-US" sz="1200" kern="1200" dirty="0">
                <a:solidFill>
                  <a:schemeClr val="tx1"/>
                </a:solidFill>
                <a:effectLst/>
                <a:ea typeface="+mn-ea"/>
                <a:cs typeface="+mn-cs"/>
              </a:rPr>
              <a:t>Build back better</a:t>
            </a:r>
          </a:p>
          <a:p>
            <a:pPr rtl="0"/>
            <a:r>
              <a:rPr lang="en-US" sz="1200" kern="1200" dirty="0">
                <a:solidFill>
                  <a:schemeClr val="tx1"/>
                </a:solidFill>
                <a:effectLst/>
                <a:ea typeface="+mn-ea"/>
                <a:cs typeface="+mn-cs"/>
              </a:rPr>
              <a:t>The</a:t>
            </a:r>
            <a:r>
              <a:rPr lang="en-US" sz="1200" kern="1200" baseline="0" dirty="0">
                <a:solidFill>
                  <a:schemeClr val="tx1"/>
                </a:solidFill>
                <a:effectLst/>
                <a:ea typeface="+mn-ea"/>
                <a:cs typeface="+mn-cs"/>
              </a:rPr>
              <a:t> </a:t>
            </a:r>
            <a:r>
              <a:rPr lang="en-US" sz="1200" kern="1200" dirty="0">
                <a:solidFill>
                  <a:schemeClr val="tx1"/>
                </a:solidFill>
                <a:effectLst/>
                <a:ea typeface="+mn-ea"/>
                <a:cs typeface="+mn-cs"/>
              </a:rPr>
              <a:t>use of the recovery, rehabilitation and reconstruction phases after a disaster to increase the resilience of nations and communities through integrating disaster risk reduction measures into the restoration of physical infrastructure and societal systems, and into the revitalization of livelihoods, economies and the environment.</a:t>
            </a:r>
          </a:p>
        </p:txBody>
      </p:sp>
      <p:sp>
        <p:nvSpPr>
          <p:cNvPr id="4" name="Slide Number Placeholder 3"/>
          <p:cNvSpPr>
            <a:spLocks noGrp="1"/>
          </p:cNvSpPr>
          <p:nvPr>
            <p:ph type="sldNum" sz="quarter" idx="10"/>
          </p:nvPr>
        </p:nvSpPr>
        <p:spPr/>
        <p:txBody>
          <a:bodyPr/>
          <a:lstStyle/>
          <a:p>
            <a:fld id="{CF2EF641-B826-F44E-8AE6-9A617E40E8DA}" type="slidenum">
              <a:rPr lang="en-US" smtClean="0"/>
              <a:t>29</a:t>
            </a:fld>
            <a:endParaRPr lang="en-US" dirty="0"/>
          </a:p>
        </p:txBody>
      </p:sp>
    </p:spTree>
    <p:extLst>
      <p:ext uri="{BB962C8B-B14F-4D97-AF65-F5344CB8AC3E}">
        <p14:creationId xmlns:p14="http://schemas.microsoft.com/office/powerpoint/2010/main" val="159240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Facilitator’s Instructions:</a:t>
            </a:r>
          </a:p>
          <a:p>
            <a:endParaRPr lang="en-US" dirty="0"/>
          </a:p>
          <a:p>
            <a:r>
              <a:rPr lang="en-US" dirty="0"/>
              <a:t>Insert</a:t>
            </a:r>
            <a:r>
              <a:rPr lang="en-US" baseline="0" dirty="0"/>
              <a:t> Workshop Agenda</a:t>
            </a:r>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3</a:t>
            </a:fld>
            <a:endParaRPr lang="en-US" dirty="0"/>
          </a:p>
        </p:txBody>
      </p:sp>
    </p:spTree>
    <p:extLst>
      <p:ext uri="{BB962C8B-B14F-4D97-AF65-F5344CB8AC3E}">
        <p14:creationId xmlns:p14="http://schemas.microsoft.com/office/powerpoint/2010/main" val="850558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114300">
              <a:buFont typeface="Wingdings" charset="2"/>
              <a:buNone/>
            </a:pPr>
            <a:r>
              <a:rPr lang="en-US" sz="800" b="1" i="0" u="none" dirty="0"/>
              <a:t>Facilitator Instructions:</a:t>
            </a:r>
          </a:p>
          <a:p>
            <a:pPr marL="0" lvl="0" indent="-114300">
              <a:buFont typeface="Wingdings" charset="2"/>
              <a:buNone/>
            </a:pPr>
            <a:r>
              <a:rPr lang="en-US" sz="800" b="0" i="0" u="none" dirty="0"/>
              <a:t>These are some of the key practices that had positive results in this phase, drawn from </a:t>
            </a:r>
            <a:r>
              <a:rPr lang="en-US" sz="800" b="0" i="0" u="none" baseline="0" dirty="0"/>
              <a:t>the case studies developed by SEEP.</a:t>
            </a:r>
          </a:p>
          <a:p>
            <a:pPr marL="0" lvl="0" indent="-114300">
              <a:buFont typeface="Wingdings" charset="2"/>
              <a:buNone/>
            </a:pPr>
            <a:endParaRPr lang="en-US" sz="800" b="0" i="0" u="none" baseline="0" dirty="0"/>
          </a:p>
          <a:p>
            <a:pPr marL="0" lvl="0" indent="-114300">
              <a:buFont typeface="Wingdings" charset="2"/>
              <a:buNone/>
            </a:pPr>
            <a:r>
              <a:rPr lang="en-US" sz="800" b="0" i="0" u="none" baseline="0" dirty="0"/>
              <a:t>Review this before or after the small groups are holding their discussions. (see Module 3 Curriculum for more guidance)</a:t>
            </a:r>
            <a:endParaRPr lang="en-US" sz="1050" kern="1200" baseline="0" dirty="0">
              <a:solidFill>
                <a:schemeClr val="tx1"/>
              </a:solidFill>
              <a:effectLst/>
              <a:ea typeface="+mn-ea"/>
              <a:cs typeface="+mn-cs"/>
            </a:endParaRPr>
          </a:p>
          <a:p>
            <a:pPr marL="0" lvl="0" indent="-114300">
              <a:buFont typeface="Wingdings" charset="2"/>
              <a:buNone/>
            </a:pPr>
            <a:endParaRPr lang="en-US" sz="1050" kern="1200" baseline="0" dirty="0">
              <a:solidFill>
                <a:schemeClr val="tx1"/>
              </a:solidFill>
              <a:effectLst/>
              <a:ea typeface="+mn-ea"/>
              <a:cs typeface="+mn-cs"/>
            </a:endParaRPr>
          </a:p>
          <a:p>
            <a:pPr marL="0" lvl="0" indent="-114300">
              <a:buFont typeface="Wingdings" charset="2"/>
              <a:buNone/>
            </a:pPr>
            <a:r>
              <a:rPr lang="en-US" sz="1050" kern="1200" baseline="0" dirty="0">
                <a:solidFill>
                  <a:schemeClr val="tx1"/>
                </a:solidFill>
                <a:effectLst/>
                <a:ea typeface="+mn-ea"/>
                <a:cs typeface="+mn-cs"/>
              </a:rPr>
              <a:t>Participants will also have the Briefing Sheet 5 that outlines the Promising Practices from the case studies developed by SEEP</a:t>
            </a:r>
            <a:endParaRPr lang="en-US" sz="800" b="1" i="0" u="none" dirty="0"/>
          </a:p>
          <a:p>
            <a:pPr marL="0" lvl="0" indent="-114300">
              <a:buFont typeface="Wingdings" charset="2"/>
              <a:buNone/>
            </a:pPr>
            <a:endParaRPr lang="en-US" sz="800" b="1" i="0" u="none" dirty="0"/>
          </a:p>
          <a:p>
            <a:pPr marL="0" lvl="0" indent="-114300">
              <a:buFont typeface="Wingdings" charset="2"/>
              <a:buNone/>
            </a:pPr>
            <a:r>
              <a:rPr lang="en-US" sz="800" b="1" i="0" u="none" dirty="0"/>
              <a:t>From Briefing Sheet 5: Promising Practices</a:t>
            </a:r>
          </a:p>
          <a:p>
            <a:pPr marL="0" indent="0">
              <a:buFont typeface="Arial" charset="0"/>
              <a:buNone/>
            </a:pPr>
            <a:endParaRPr lang="en-US" sz="750" b="1" dirty="0"/>
          </a:p>
          <a:p>
            <a:pPr marL="0" indent="0">
              <a:buFont typeface="Arial" charset="0"/>
              <a:buNone/>
            </a:pPr>
            <a:r>
              <a:rPr lang="en-US" sz="750" b="1" dirty="0"/>
              <a:t>RECOVERY</a:t>
            </a:r>
            <a:r>
              <a:rPr lang="en-US" sz="750" b="1" baseline="0" dirty="0"/>
              <a:t>, REHABILITATION AND RECONSTRUCTION</a:t>
            </a:r>
            <a:endParaRPr lang="en-US" sz="1400" dirty="0">
              <a:solidFill>
                <a:schemeClr val="bg1"/>
              </a:solidFill>
            </a:endParaRPr>
          </a:p>
          <a:p>
            <a:pPr marL="0" lvl="2" indent="-357187">
              <a:buFont typeface="Arial" panose="020B0604020202020204" pitchFamily="34" charset="0"/>
              <a:buChar char="•"/>
            </a:pPr>
            <a:r>
              <a:rPr lang="en-US" sz="1500" b="1" dirty="0"/>
              <a:t>First Microfinance Institution Syria</a:t>
            </a:r>
          </a:p>
          <a:p>
            <a:pPr marL="777479" lvl="4" indent="-220266">
              <a:buFont typeface="Wingdings" charset="2"/>
              <a:buChar char="ü"/>
            </a:pPr>
            <a:r>
              <a:rPr lang="en-US" sz="1350" dirty="0"/>
              <a:t>Business reconstruction loans to existing clients who had experienced partial or significant loss of business assets but demonstrated capacity to continue to generate revenue</a:t>
            </a:r>
          </a:p>
          <a:p>
            <a:pPr marL="0" lvl="2" indent="-357187" algn="l" defTabSz="914400" rtl="0" eaLnBrk="1" latinLnBrk="0" hangingPunct="1">
              <a:buFont typeface="Arial" panose="020B0604020202020204" pitchFamily="34" charset="0"/>
              <a:buChar char="•"/>
            </a:pPr>
            <a:r>
              <a:rPr lang="en-US" sz="1500" kern="1200" dirty="0">
                <a:solidFill>
                  <a:schemeClr val="tx1"/>
                </a:solidFill>
                <a:ea typeface="+mn-ea"/>
                <a:cs typeface="+mn-cs"/>
              </a:rPr>
              <a:t>Vitas Lebanon</a:t>
            </a:r>
          </a:p>
          <a:p>
            <a:pPr marL="777479" lvl="4" indent="-220266">
              <a:buFont typeface="Wingdings" charset="2"/>
              <a:buChar char="ü"/>
            </a:pPr>
            <a:r>
              <a:rPr lang="en-US" sz="1350" dirty="0"/>
              <a:t>Longer-term reconstruction product for individuals whose businesses and/or houses were damaged in the war</a:t>
            </a:r>
          </a:p>
          <a:p>
            <a:pPr marL="0" lvl="2" indent="-357187" algn="l" defTabSz="914400" rtl="0" eaLnBrk="1" latinLnBrk="0" hangingPunct="1">
              <a:buFont typeface="Arial" panose="020B0604020202020204" pitchFamily="34" charset="0"/>
              <a:buChar char="•"/>
            </a:pPr>
            <a:r>
              <a:rPr lang="en-US" sz="1500" kern="1200" dirty="0">
                <a:solidFill>
                  <a:schemeClr val="tx1"/>
                </a:solidFill>
                <a:ea typeface="+mn-ea"/>
                <a:cs typeface="+mn-cs"/>
              </a:rPr>
              <a:t>India’s microfinance sector</a:t>
            </a:r>
          </a:p>
          <a:p>
            <a:pPr marL="777479" lvl="4" indent="-220266">
              <a:buFont typeface="Wingdings" charset="2"/>
              <a:buChar char="ü"/>
            </a:pPr>
            <a:r>
              <a:rPr lang="en-US" sz="1350" dirty="0"/>
              <a:t>Based on the performance of clients, a credit option for larger amounts can be made available for livelihood generation or asset rebuilding</a:t>
            </a:r>
            <a:endParaRPr lang="en-US" sz="1125" dirty="0">
              <a:cs typeface="Arial" charset="0"/>
            </a:endParaRPr>
          </a:p>
        </p:txBody>
      </p:sp>
      <p:sp>
        <p:nvSpPr>
          <p:cNvPr id="4" name="Slide Number Placeholder 3"/>
          <p:cNvSpPr>
            <a:spLocks noGrp="1"/>
          </p:cNvSpPr>
          <p:nvPr>
            <p:ph type="sldNum" sz="quarter" idx="10"/>
          </p:nvPr>
        </p:nvSpPr>
        <p:spPr/>
        <p:txBody>
          <a:bodyPr/>
          <a:lstStyle/>
          <a:p>
            <a:fld id="{CF2EF641-B826-F44E-8AE6-9A617E40E8DA}" type="slidenum">
              <a:rPr lang="en-US" smtClean="0"/>
              <a:t>30</a:t>
            </a:fld>
            <a:endParaRPr lang="en-US"/>
          </a:p>
        </p:txBody>
      </p:sp>
    </p:spTree>
    <p:extLst>
      <p:ext uri="{BB962C8B-B14F-4D97-AF65-F5344CB8AC3E}">
        <p14:creationId xmlns:p14="http://schemas.microsoft.com/office/powerpoint/2010/main" val="1232557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Use this time to review the most relevant phases again. </a:t>
            </a:r>
          </a:p>
          <a:p>
            <a:endParaRPr lang="en-US" dirty="0"/>
          </a:p>
          <a:p>
            <a:r>
              <a:rPr lang="en-US" dirty="0"/>
              <a:t>Ask participants which practices across the cycle were the most important for them in their work.</a:t>
            </a:r>
          </a:p>
          <a:p>
            <a:endParaRPr lang="en-US" dirty="0"/>
          </a:p>
          <a:p>
            <a:r>
              <a:rPr lang="en-US" dirty="0"/>
              <a:t>Solicit any surprising or interesting point they want to revisit and reinforce.</a:t>
            </a:r>
          </a:p>
        </p:txBody>
      </p:sp>
      <p:sp>
        <p:nvSpPr>
          <p:cNvPr id="4" name="Slide Number Placeholder 3"/>
          <p:cNvSpPr>
            <a:spLocks noGrp="1"/>
          </p:cNvSpPr>
          <p:nvPr>
            <p:ph type="sldNum" sz="quarter" idx="10"/>
          </p:nvPr>
        </p:nvSpPr>
        <p:spPr/>
        <p:txBody>
          <a:bodyPr/>
          <a:lstStyle/>
          <a:p>
            <a:fld id="{CF2EF641-B826-F44E-8AE6-9A617E40E8DA}" type="slidenum">
              <a:rPr lang="en-US" smtClean="0"/>
              <a:t>31</a:t>
            </a:fld>
            <a:endParaRPr lang="en-US"/>
          </a:p>
        </p:txBody>
      </p:sp>
    </p:spTree>
    <p:extLst>
      <p:ext uri="{BB962C8B-B14F-4D97-AF65-F5344CB8AC3E}">
        <p14:creationId xmlns:p14="http://schemas.microsoft.com/office/powerpoint/2010/main" val="2360716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32</a:t>
            </a:fld>
            <a:endParaRPr lang="en-US" dirty="0"/>
          </a:p>
        </p:txBody>
      </p:sp>
    </p:spTree>
    <p:extLst>
      <p:ext uri="{BB962C8B-B14F-4D97-AF65-F5344CB8AC3E}">
        <p14:creationId xmlns:p14="http://schemas.microsoft.com/office/powerpoint/2010/main" val="2826017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33</a:t>
            </a:fld>
            <a:endParaRPr lang="en-US" dirty="0"/>
          </a:p>
        </p:txBody>
      </p:sp>
    </p:spTree>
    <p:extLst>
      <p:ext uri="{BB962C8B-B14F-4D97-AF65-F5344CB8AC3E}">
        <p14:creationId xmlns:p14="http://schemas.microsoft.com/office/powerpoint/2010/main" val="817126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34</a:t>
            </a:fld>
            <a:endParaRPr lang="en-US" dirty="0"/>
          </a:p>
        </p:txBody>
      </p:sp>
    </p:spTree>
    <p:extLst>
      <p:ext uri="{BB962C8B-B14F-4D97-AF65-F5344CB8AC3E}">
        <p14:creationId xmlns:p14="http://schemas.microsoft.com/office/powerpoint/2010/main" val="944455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35</a:t>
            </a:fld>
            <a:endParaRPr lang="en-US" dirty="0"/>
          </a:p>
        </p:txBody>
      </p:sp>
    </p:spTree>
    <p:extLst>
      <p:ext uri="{BB962C8B-B14F-4D97-AF65-F5344CB8AC3E}">
        <p14:creationId xmlns:p14="http://schemas.microsoft.com/office/powerpoint/2010/main" val="3675008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ea typeface="+mn-ea"/>
                <a:cs typeface="+mn-cs"/>
              </a:rPr>
              <a:t>Choose a territory/geographic location to assess and conduct the mapping exercise</a:t>
            </a:r>
            <a:endParaRPr lang="en-US" sz="1400" kern="1200" dirty="0">
              <a:solidFill>
                <a:schemeClr val="tx1"/>
              </a:solidFill>
              <a:effectLst/>
              <a:ea typeface="+mn-ea"/>
              <a:cs typeface="+mn-cs"/>
            </a:endParaRPr>
          </a:p>
          <a:p>
            <a:pPr lvl="0"/>
            <a:r>
              <a:rPr lang="en-US" sz="1200" kern="1200" dirty="0">
                <a:solidFill>
                  <a:schemeClr val="tx1"/>
                </a:solidFill>
                <a:effectLst/>
                <a:ea typeface="+mn-ea"/>
                <a:cs typeface="+mn-cs"/>
              </a:rPr>
              <a:t>List the natural, socio-natural and anthropogenic-related hazards to which the chosen territory is exposed to – earthquakes, volcanic eruption, hurricane/typhoon/cyclone, floods, drought, landslides, tornados, avalanches, hail storm, snow storm, tsunami, explosions, criminality, etc.</a:t>
            </a:r>
            <a:endParaRPr lang="en-US" sz="1400" kern="1200" dirty="0">
              <a:solidFill>
                <a:schemeClr val="tx1"/>
              </a:solidFill>
              <a:effectLst/>
              <a:ea typeface="+mn-ea"/>
              <a:cs typeface="+mn-cs"/>
            </a:endParaRPr>
          </a:p>
          <a:p>
            <a:pPr lvl="0"/>
            <a:r>
              <a:rPr lang="en-US" sz="1200" kern="1200" dirty="0">
                <a:solidFill>
                  <a:schemeClr val="tx1"/>
                </a:solidFill>
                <a:effectLst/>
                <a:ea typeface="+mn-ea"/>
                <a:cs typeface="+mn-cs"/>
              </a:rPr>
              <a:t>Draw a map of the territory to be assessed (see Figure 1 below for an example of this visual tool), identifying:</a:t>
            </a:r>
            <a:endParaRPr lang="en-US" sz="1400" kern="1200" dirty="0">
              <a:solidFill>
                <a:schemeClr val="tx1"/>
              </a:solidFill>
              <a:effectLst/>
              <a:ea typeface="+mn-ea"/>
              <a:cs typeface="+mn-cs"/>
            </a:endParaRPr>
          </a:p>
          <a:p>
            <a:pPr lvl="1"/>
            <a:r>
              <a:rPr lang="en-US" sz="1200" kern="1200" dirty="0">
                <a:solidFill>
                  <a:schemeClr val="tx1"/>
                </a:solidFill>
                <a:effectLst/>
                <a:ea typeface="+mn-ea"/>
                <a:cs typeface="+mn-cs"/>
              </a:rPr>
              <a:t>Vulnerable/prone zones to the natural, socio-natural and anthropogenic-related hazards listed – areas that historically, currently or potentially could be affected, and assess the probability of occurrence of the natural-related hazards to which it is exposed – HIGH, MEDIUM, LOW</a:t>
            </a:r>
            <a:endParaRPr lang="en-US" sz="1400" kern="1200" dirty="0">
              <a:solidFill>
                <a:schemeClr val="tx1"/>
              </a:solidFill>
              <a:effectLst/>
              <a:ea typeface="+mn-ea"/>
              <a:cs typeface="+mn-cs"/>
            </a:endParaRPr>
          </a:p>
          <a:p>
            <a:pPr lvl="1"/>
            <a:r>
              <a:rPr lang="en-US" sz="1200" kern="1200" dirty="0">
                <a:solidFill>
                  <a:schemeClr val="tx1"/>
                </a:solidFill>
                <a:effectLst/>
                <a:ea typeface="+mn-ea"/>
                <a:cs typeface="+mn-cs"/>
              </a:rPr>
              <a:t>Areas where FSPs’ clients are located/concentrated (households and businesses)</a:t>
            </a:r>
            <a:endParaRPr lang="en-US" sz="1400" kern="1200" dirty="0">
              <a:solidFill>
                <a:schemeClr val="tx1"/>
              </a:solidFill>
              <a:effectLst/>
              <a:ea typeface="+mn-ea"/>
              <a:cs typeface="+mn-cs"/>
            </a:endParaRPr>
          </a:p>
          <a:p>
            <a:pPr lvl="1"/>
            <a:r>
              <a:rPr lang="en-US" sz="1200" kern="1200" dirty="0">
                <a:solidFill>
                  <a:schemeClr val="tx1"/>
                </a:solidFill>
                <a:effectLst/>
                <a:ea typeface="+mn-ea"/>
                <a:cs typeface="+mn-cs"/>
              </a:rPr>
              <a:t>Safe areas for relocation of houses or economic activities, safe areas for evacuation (shelters, sport facilities, stadiums, school yards)</a:t>
            </a:r>
            <a:endParaRPr lang="en-US" sz="1400" kern="1200" dirty="0">
              <a:solidFill>
                <a:schemeClr val="tx1"/>
              </a:solidFill>
              <a:effectLst/>
              <a:ea typeface="+mn-ea"/>
              <a:cs typeface="+mn-cs"/>
            </a:endParaRPr>
          </a:p>
          <a:p>
            <a:pPr lvl="0"/>
            <a:endParaRPr lang="en-US" sz="1200" kern="1200" dirty="0">
              <a:solidFill>
                <a:schemeClr val="tx1"/>
              </a:solidFill>
              <a:effectLst/>
              <a:ea typeface="+mn-ea"/>
              <a:cs typeface="+mn-cs"/>
            </a:endParaRPr>
          </a:p>
          <a:p>
            <a:pPr lvl="0"/>
            <a:r>
              <a:rPr lang="en-US" sz="1200" kern="1200" dirty="0">
                <a:solidFill>
                  <a:schemeClr val="tx1"/>
                </a:solidFill>
                <a:effectLst/>
                <a:ea typeface="+mn-ea"/>
                <a:cs typeface="+mn-cs"/>
              </a:rPr>
              <a:t>Based on above information, assess expected impact on FSPs and their clients in case of materialization of the identified natural, socio-natural, and anthropogenic-related hazards. For example, if the FSP works in a sector with high probability of flooding or landslides during the rainy season, high level of concentration of clients’ homes and businesses, and medium to high probability of loss of clients’ assets:</a:t>
            </a:r>
            <a:endParaRPr lang="en-US" sz="1400" kern="1200" dirty="0">
              <a:solidFill>
                <a:schemeClr val="tx1"/>
              </a:solidFill>
              <a:effectLst/>
              <a:ea typeface="+mn-ea"/>
              <a:cs typeface="+mn-cs"/>
            </a:endParaRPr>
          </a:p>
          <a:p>
            <a:pPr lvl="1"/>
            <a:endParaRPr lang="en-US" sz="1200" kern="1200" dirty="0">
              <a:solidFill>
                <a:schemeClr val="tx1"/>
              </a:solidFill>
              <a:effectLst/>
              <a:ea typeface="+mn-ea"/>
              <a:cs typeface="+mn-cs"/>
            </a:endParaRPr>
          </a:p>
          <a:p>
            <a:pPr lvl="1"/>
            <a:r>
              <a:rPr lang="en-US" sz="1200" kern="1200" dirty="0">
                <a:solidFill>
                  <a:schemeClr val="tx1"/>
                </a:solidFill>
                <a:effectLst/>
                <a:ea typeface="+mn-ea"/>
                <a:cs typeface="+mn-cs"/>
              </a:rPr>
              <a:t>What could be the potential impact on clients’ livelihoods, capacity to repay their loans, savings withdrawals, etc.?</a:t>
            </a:r>
            <a:endParaRPr lang="en-US" sz="1400" kern="1200" dirty="0">
              <a:solidFill>
                <a:schemeClr val="tx1"/>
              </a:solidFill>
              <a:effectLst/>
              <a:ea typeface="+mn-ea"/>
              <a:cs typeface="+mn-cs"/>
            </a:endParaRPr>
          </a:p>
          <a:p>
            <a:pPr lvl="1"/>
            <a:endParaRPr lang="en-US" sz="1200" kern="1200" dirty="0">
              <a:solidFill>
                <a:schemeClr val="tx1"/>
              </a:solidFill>
              <a:effectLst/>
              <a:ea typeface="+mn-ea"/>
              <a:cs typeface="+mn-cs"/>
            </a:endParaRPr>
          </a:p>
          <a:p>
            <a:pPr lvl="1"/>
            <a:r>
              <a:rPr lang="en-US" sz="1200" kern="1200" dirty="0">
                <a:solidFill>
                  <a:schemeClr val="tx1"/>
                </a:solidFill>
                <a:effectLst/>
                <a:ea typeface="+mn-ea"/>
                <a:cs typeface="+mn-cs"/>
              </a:rPr>
              <a:t>Given the answer to the previous questions, what could be the potential impact on the FSPs’ performance (growth, quality of assets, liquidity, capital, etc.)</a:t>
            </a:r>
          </a:p>
          <a:p>
            <a:pPr lvl="1"/>
            <a:endParaRPr lang="en-US" sz="1400" kern="1200" dirty="0">
              <a:solidFill>
                <a:schemeClr val="tx1"/>
              </a:solidFill>
              <a:effectLst/>
              <a:ea typeface="+mn-ea"/>
              <a:cs typeface="+mn-cs"/>
            </a:endParaRPr>
          </a:p>
          <a:p>
            <a:r>
              <a:rPr lang="en-US" sz="1200" kern="1200" dirty="0">
                <a:solidFill>
                  <a:schemeClr val="tx1"/>
                </a:solidFill>
                <a:effectLst/>
                <a:ea typeface="+mn-ea"/>
                <a:cs typeface="+mn-cs"/>
              </a:rPr>
              <a:t>Alternatively, the groups could be handed maps of well-known areas for participants to perform the exercise</a:t>
            </a:r>
            <a:endParaRPr lang="en-US" sz="18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36</a:t>
            </a:fld>
            <a:endParaRPr lang="en-US" dirty="0"/>
          </a:p>
        </p:txBody>
      </p:sp>
    </p:spTree>
    <p:extLst>
      <p:ext uri="{BB962C8B-B14F-4D97-AF65-F5344CB8AC3E}">
        <p14:creationId xmlns:p14="http://schemas.microsoft.com/office/powerpoint/2010/main" val="2077407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37</a:t>
            </a:fld>
            <a:endParaRPr lang="en-US" dirty="0"/>
          </a:p>
        </p:txBody>
      </p:sp>
    </p:spTree>
    <p:extLst>
      <p:ext uri="{BB962C8B-B14F-4D97-AF65-F5344CB8AC3E}">
        <p14:creationId xmlns:p14="http://schemas.microsoft.com/office/powerpoint/2010/main" val="377746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90563" indent="-214313"/>
            <a:r>
              <a:rPr lang="en-US" b="1" u="sng" dirty="0"/>
              <a:t>STEP 1</a:t>
            </a:r>
          </a:p>
          <a:p>
            <a:pPr marL="690563" indent="-214313"/>
            <a:r>
              <a:rPr lang="en-US" b="0" u="none" dirty="0"/>
              <a:t>Choose</a:t>
            </a:r>
            <a:r>
              <a:rPr lang="en-US" b="0" u="none" baseline="0" dirty="0"/>
              <a:t> a territory/geographic location to assess and conduct the mapping exercise</a:t>
            </a:r>
          </a:p>
          <a:p>
            <a:pPr marL="690563" indent="-214313"/>
            <a:endParaRPr lang="en-US" b="0" u="none" baseline="0" dirty="0"/>
          </a:p>
          <a:p>
            <a:pPr marL="690563" marR="0" indent="-214313" algn="l" defTabSz="914400" rtl="0" eaLnBrk="1" fontAlgn="auto" latinLnBrk="0" hangingPunct="1">
              <a:lnSpc>
                <a:spcPct val="100000"/>
              </a:lnSpc>
              <a:spcBef>
                <a:spcPts val="0"/>
              </a:spcBef>
              <a:spcAft>
                <a:spcPts val="0"/>
              </a:spcAft>
              <a:buClrTx/>
              <a:buSzTx/>
              <a:buFontTx/>
              <a:buNone/>
              <a:tabLst/>
              <a:defRPr/>
            </a:pPr>
            <a:r>
              <a:rPr lang="en-US" b="1" u="sng" dirty="0"/>
              <a:t>STEP 2</a:t>
            </a:r>
          </a:p>
          <a:p>
            <a:pPr lvl="1"/>
            <a:r>
              <a:rPr lang="en-US" dirty="0"/>
              <a:t>List the natural-related hazards for the territory being assessed: earthquakes, volcanic eruption, hurricane/typhoon/cyclone, floods, drought, landslides, tornados, tsunami</a:t>
            </a:r>
          </a:p>
          <a:p>
            <a:pPr marL="690563" indent="-214313"/>
            <a:endParaRPr lang="en-US" sz="1125" dirty="0"/>
          </a:p>
          <a:p>
            <a:pPr marL="690563" indent="-214313"/>
            <a:r>
              <a:rPr lang="en-US" b="1" u="sng" dirty="0"/>
              <a:t>STEP 3</a:t>
            </a:r>
          </a:p>
          <a:p>
            <a:pPr marL="690563" lvl="1" indent="-214313"/>
            <a:r>
              <a:rPr lang="en-US" dirty="0"/>
              <a:t>Draw a map of the area/territory to be assessed</a:t>
            </a:r>
          </a:p>
          <a:p>
            <a:pPr marL="690563" lvl="1" indent="-214313">
              <a:buFont typeface="Arial" charset="0"/>
              <a:buChar char="•"/>
            </a:pPr>
            <a:r>
              <a:rPr lang="en-US" sz="1500" dirty="0"/>
              <a:t>Maps are a proven method of communicating geographic knowledge</a:t>
            </a:r>
          </a:p>
          <a:p>
            <a:pPr marL="690563" lvl="1" indent="-214313">
              <a:buFont typeface="Arial" charset="0"/>
              <a:buChar char="•"/>
            </a:pPr>
            <a:r>
              <a:rPr lang="en-US" sz="1500" dirty="0"/>
              <a:t>Maps are visual tools that help participants analyze problems, describe local situations, and assess community assets and infrastructure</a:t>
            </a:r>
          </a:p>
          <a:p>
            <a:pPr marL="690563" lvl="1" indent="-214313">
              <a:buFont typeface="Arial" charset="0"/>
              <a:buChar char="•"/>
            </a:pPr>
            <a:r>
              <a:rPr lang="en-US" sz="1350" dirty="0"/>
              <a:t>Map should identify:</a:t>
            </a:r>
          </a:p>
          <a:p>
            <a:pPr marL="1262063" lvl="4" indent="-173831">
              <a:buFont typeface="Wingdings" charset="2"/>
              <a:buChar char="Ø"/>
            </a:pPr>
            <a:r>
              <a:rPr lang="en-US" sz="1350" dirty="0"/>
              <a:t>Vulnerable/prone zones to the natural-related hazards</a:t>
            </a:r>
            <a:r>
              <a:rPr lang="en-US" sz="1350" baseline="0" dirty="0"/>
              <a:t> </a:t>
            </a:r>
            <a:r>
              <a:rPr lang="en-US" sz="1350" dirty="0"/>
              <a:t>listed – areas that historically, currently or potentially could</a:t>
            </a:r>
            <a:r>
              <a:rPr lang="en-US" sz="1350" baseline="0" dirty="0"/>
              <a:t> </a:t>
            </a:r>
            <a:r>
              <a:rPr lang="en-US" sz="1350" dirty="0"/>
              <a:t>be affected, and </a:t>
            </a:r>
            <a:r>
              <a:rPr lang="en-US" sz="1200" kern="1200" dirty="0">
                <a:solidFill>
                  <a:schemeClr val="tx1"/>
                </a:solidFill>
                <a:effectLst/>
                <a:ea typeface="+mn-ea"/>
                <a:cs typeface="+mn-cs"/>
              </a:rPr>
              <a:t>assess the probability of occurrence of the natural-related hazards to which it is exposed – HIGH, MEDIUM, LOW</a:t>
            </a:r>
            <a:r>
              <a:rPr lang="en-US" sz="1400" dirty="0">
                <a:effectLst/>
              </a:rPr>
              <a:t> </a:t>
            </a:r>
            <a:endParaRPr lang="en-US" sz="1350" dirty="0"/>
          </a:p>
          <a:p>
            <a:pPr marL="1262063" lvl="4" indent="-173831">
              <a:buFont typeface="Wingdings" charset="2"/>
              <a:buChar char="Ø"/>
            </a:pPr>
            <a:r>
              <a:rPr lang="en-US" sz="1350" dirty="0"/>
              <a:t>Areas where FSPs’ clients are</a:t>
            </a:r>
            <a:r>
              <a:rPr lang="en-US" sz="1350" baseline="0" dirty="0"/>
              <a:t> </a:t>
            </a:r>
            <a:r>
              <a:rPr lang="en-US" sz="1350" dirty="0"/>
              <a:t>located</a:t>
            </a:r>
            <a:r>
              <a:rPr lang="en-US" sz="1350" baseline="0" dirty="0"/>
              <a:t> or </a:t>
            </a:r>
            <a:r>
              <a:rPr lang="en-US" sz="1350" dirty="0"/>
              <a:t>concentrated</a:t>
            </a:r>
            <a:r>
              <a:rPr lang="en-US" sz="1350" baseline="0" dirty="0"/>
              <a:t> </a:t>
            </a:r>
            <a:r>
              <a:rPr lang="en-US" sz="1350" dirty="0"/>
              <a:t>(households and businesses)</a:t>
            </a:r>
          </a:p>
          <a:p>
            <a:pPr marL="1262063" lvl="4" indent="-173831">
              <a:buFont typeface="Wingdings" charset="2"/>
              <a:buChar char="Ø"/>
            </a:pPr>
            <a:r>
              <a:rPr lang="en-US" sz="1350" dirty="0"/>
              <a:t>Safe areas for relocation of houses or economic activities,</a:t>
            </a:r>
            <a:r>
              <a:rPr lang="en-US" sz="1350" baseline="0" dirty="0"/>
              <a:t> </a:t>
            </a:r>
            <a:r>
              <a:rPr lang="en-US" sz="1350" dirty="0"/>
              <a:t>safe areas for evacuation (shelters, sport facilities, stadiums,</a:t>
            </a:r>
            <a:r>
              <a:rPr lang="en-US" sz="1350" baseline="0" dirty="0"/>
              <a:t> </a:t>
            </a:r>
            <a:r>
              <a:rPr lang="en-US" sz="1350" dirty="0"/>
              <a:t>school yards)</a:t>
            </a:r>
          </a:p>
          <a:p>
            <a:pPr lvl="1" indent="-169069"/>
            <a:endParaRPr lang="en-US" b="1" u="sng" dirty="0"/>
          </a:p>
          <a:p>
            <a:pPr marL="0" marR="0">
              <a:spcBef>
                <a:spcPts val="0"/>
              </a:spcBef>
              <a:spcAft>
                <a:spcPts val="0"/>
              </a:spcAft>
            </a:pPr>
            <a:r>
              <a:rPr lang="en-US" sz="1200" b="1" u="sng" dirty="0">
                <a:effectLst/>
                <a:latin typeface="Century Gothic" panose="020B0502020202020204" pitchFamily="34" charset="0"/>
                <a:ea typeface="Times New Roman" panose="02020603050405020304" pitchFamily="18" charset="0"/>
                <a:cs typeface="Times New Roman" panose="02020603050405020304" pitchFamily="18" charset="0"/>
              </a:rPr>
              <a:t>STEP 1</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Choose a territory/geographic location to assess and conduct the mapping exercise</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b="1" u="sng" dirty="0">
                <a:effectLst/>
                <a:latin typeface="Century Gothic" panose="020B0502020202020204" pitchFamily="34" charset="0"/>
                <a:ea typeface="Times New Roman" panose="02020603050405020304" pitchFamily="18" charset="0"/>
                <a:cs typeface="Times New Roman" panose="02020603050405020304" pitchFamily="18" charset="0"/>
              </a:rPr>
              <a:t>STEP 2</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List the natural-related hazards for the territory being assessed: earthquakes, volcanic eruption, hurricane/typhoon/cyclone, floods, drought, landslides, tornados, tsunami</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STEP 3</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Draw a map of the area/territory to be assessed</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Maps are a proven method of communicating geographic knowledge</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Maps are visual tools that help participants analyze problems, describe local situations, and assess community assets and infrastructure</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Map should identify:</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Vulnerable/prone zones to the natural-related hazards listed – areas that historically, now or potentially could be affected, and assess the probability of occurrence of the natural-related hazards to which it is exposed – HIGH, MEDIUM, LOW </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Areas where </a:t>
            </a:r>
            <a:r>
              <a:rPr lang="en-US" sz="1200" dirty="0" err="1">
                <a:effectLst/>
                <a:latin typeface="Century Gothic" panose="020B0502020202020204" pitchFamily="34" charset="0"/>
                <a:ea typeface="Times New Roman" panose="02020603050405020304" pitchFamily="18" charset="0"/>
                <a:cs typeface="Times New Roman" panose="02020603050405020304" pitchFamily="18" charset="0"/>
              </a:rPr>
              <a:t>FSPs</a:t>
            </a: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clients are located or concentrated (households and businesses)</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Safe areas for relocation of houses or economic activities, safe areas for evacuation (shelters, sport facilities, stadiums, school yards)</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b="1" u="sng" dirty="0">
                <a:effectLst/>
                <a:latin typeface="Century Gothic" panose="020B0502020202020204" pitchFamily="34" charset="0"/>
                <a:ea typeface="Times New Roman" panose="02020603050405020304" pitchFamily="18" charset="0"/>
                <a:cs typeface="Times New Roman" panose="02020603050405020304" pitchFamily="18" charset="0"/>
              </a:rPr>
              <a:t>STEP 4</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Use info from Steps 1 (hazard listing) and Step 2 (territory mapping), and assess expected impact on </a:t>
            </a:r>
            <a:r>
              <a:rPr lang="en-US" sz="1200" dirty="0" err="1">
                <a:effectLst/>
                <a:latin typeface="Century Gothic" panose="020B0502020202020204" pitchFamily="34" charset="0"/>
                <a:ea typeface="Times New Roman" panose="02020603050405020304" pitchFamily="18" charset="0"/>
                <a:cs typeface="Times New Roman" panose="02020603050405020304" pitchFamily="18" charset="0"/>
              </a:rPr>
              <a:t>FSPs</a:t>
            </a: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and their clients if these natural-related hazards happen.</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For example, if the FSP works in a sector with high probability of flooding or landslides during the rainy season, high level of concentration of clients’ homes and businesses, and medium to high probability of loss of clients’ assets:</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What could be the potential impact on clients’ livelihoods, capacity to repay their loans, savings withdrawals, etc.?</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Given the answer to the previous questions, what could be the potential impact on the </a:t>
            </a:r>
            <a:r>
              <a:rPr lang="en-US" sz="1200" dirty="0" err="1">
                <a:effectLst/>
                <a:latin typeface="Century Gothic" panose="020B0502020202020204" pitchFamily="34" charset="0"/>
                <a:ea typeface="Times New Roman" panose="02020603050405020304" pitchFamily="18" charset="0"/>
                <a:cs typeface="Times New Roman" panose="02020603050405020304" pitchFamily="18" charset="0"/>
              </a:rPr>
              <a:t>FSPs</a:t>
            </a: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performance (growth, quality of assets, liquidity, capital, etc.)?</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b="1" u="sng" dirty="0">
                <a:effectLst/>
                <a:latin typeface="Century Gothic" panose="020B0502020202020204" pitchFamily="34" charset="0"/>
                <a:ea typeface="Times New Roman" panose="02020603050405020304" pitchFamily="18" charset="0"/>
                <a:cs typeface="Times New Roman" panose="02020603050405020304" pitchFamily="18" charset="0"/>
              </a:rPr>
              <a:t>STEP 5</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Brainstorming on mechanisms that </a:t>
            </a:r>
            <a:r>
              <a:rPr lang="en-US" sz="1200" dirty="0" err="1">
                <a:effectLst/>
                <a:latin typeface="Century Gothic" panose="020B0502020202020204" pitchFamily="34" charset="0"/>
                <a:ea typeface="Times New Roman" panose="02020603050405020304" pitchFamily="18" charset="0"/>
                <a:cs typeface="Times New Roman" panose="02020603050405020304" pitchFamily="18" charset="0"/>
              </a:rPr>
              <a:t>FSPs</a:t>
            </a: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could put in place to create more resilient livelihoods for clients and for </a:t>
            </a:r>
            <a:r>
              <a:rPr lang="en-US" sz="1200" dirty="0" err="1">
                <a:effectLst/>
                <a:latin typeface="Century Gothic" panose="020B0502020202020204" pitchFamily="34" charset="0"/>
                <a:ea typeface="Times New Roman" panose="02020603050405020304" pitchFamily="18" charset="0"/>
                <a:cs typeface="Times New Roman" panose="02020603050405020304" pitchFamily="18" charset="0"/>
              </a:rPr>
              <a:t>FSPs</a:t>
            </a: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themselves.</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For example:</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Relocation of economic activities or housing</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Diversification of productive activities of </a:t>
            </a:r>
            <a:r>
              <a:rPr lang="en-US" sz="1200" dirty="0" err="1">
                <a:effectLst/>
                <a:latin typeface="Century Gothic" panose="020B0502020202020204" pitchFamily="34" charset="0"/>
                <a:ea typeface="Times New Roman" panose="02020603050405020304" pitchFamily="18" charset="0"/>
                <a:cs typeface="Times New Roman" panose="02020603050405020304" pitchFamily="18" charset="0"/>
              </a:rPr>
              <a:t>FSPs</a:t>
            </a: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clients away from high-risk activities</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Financial products/services adapted/centered on clients’ needs - credit, savings, insurance</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Non-financial services - technical assistance, training, capacity building, early-warning systems</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Public and private partnerships for DRR</a:t>
            </a: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F2EF641-B826-F44E-8AE6-9A617E40E8DA}" type="slidenum">
              <a:rPr lang="en-US" smtClean="0"/>
              <a:t>38</a:t>
            </a:fld>
            <a:endParaRPr lang="en-US" dirty="0"/>
          </a:p>
        </p:txBody>
      </p:sp>
    </p:spTree>
    <p:extLst>
      <p:ext uri="{BB962C8B-B14F-4D97-AF65-F5344CB8AC3E}">
        <p14:creationId xmlns:p14="http://schemas.microsoft.com/office/powerpoint/2010/main" val="210691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39</a:t>
            </a:fld>
            <a:endParaRPr lang="en-US" dirty="0"/>
          </a:p>
        </p:txBody>
      </p:sp>
    </p:spTree>
    <p:extLst>
      <p:ext uri="{BB962C8B-B14F-4D97-AF65-F5344CB8AC3E}">
        <p14:creationId xmlns:p14="http://schemas.microsoft.com/office/powerpoint/2010/main" val="2620995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dirty="0"/>
              <a:t>Facilitator Instructions:</a:t>
            </a:r>
          </a:p>
          <a:p>
            <a:pPr marL="0" indent="0">
              <a:buFont typeface="Arial" panose="020B0604020202020204" pitchFamily="34" charset="0"/>
              <a:buNone/>
            </a:pPr>
            <a:r>
              <a:rPr lang="en-US" sz="1000" b="0" dirty="0"/>
              <a:t>This</a:t>
            </a:r>
            <a:r>
              <a:rPr lang="en-US" sz="1000" b="0" baseline="0" dirty="0"/>
              <a:t> short group session, is intended as an ice-breaker and networking initial time for participants. </a:t>
            </a:r>
            <a:r>
              <a:rPr lang="en-US" sz="1000" b="0" dirty="0"/>
              <a:t>When</a:t>
            </a:r>
            <a:r>
              <a:rPr lang="en-US" sz="1000" b="0" baseline="0" dirty="0"/>
              <a:t> participants arrive at their place, they will find a sheet of paper with the following questions for the ice-breaking session.</a:t>
            </a:r>
          </a:p>
          <a:p>
            <a:pPr marL="0" indent="0">
              <a:buFont typeface="Arial" panose="020B0604020202020204" pitchFamily="34" charset="0"/>
              <a:buNone/>
            </a:pPr>
            <a:endParaRPr lang="en-US" sz="1000" b="0" baseline="0" dirty="0"/>
          </a:p>
          <a:p>
            <a:r>
              <a:rPr lang="en-US" sz="1200" kern="1200" dirty="0">
                <a:solidFill>
                  <a:schemeClr val="tx1"/>
                </a:solidFill>
                <a:effectLst/>
                <a:ea typeface="+mn-ea"/>
                <a:cs typeface="+mn-cs"/>
              </a:rPr>
              <a:t>INTRODUCTIONS AND DISCUSSION</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Integration of Disaster Risk Reduction (DRR) in your organization</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At your table, please introduce yourselves:</a:t>
            </a:r>
          </a:p>
          <a:p>
            <a:pPr marL="171450" lvl="0" indent="-171450">
              <a:buFont typeface="Arial" charset="0"/>
              <a:buChar char="•"/>
            </a:pPr>
            <a:r>
              <a:rPr lang="en-US" sz="1200" kern="1200" dirty="0">
                <a:solidFill>
                  <a:schemeClr val="tx1"/>
                </a:solidFill>
                <a:effectLst/>
                <a:ea typeface="+mn-ea"/>
                <a:cs typeface="+mn-cs"/>
              </a:rPr>
              <a:t>Name</a:t>
            </a:r>
          </a:p>
          <a:p>
            <a:pPr marL="171450" lvl="0" indent="-171450">
              <a:buFont typeface="Arial" charset="0"/>
              <a:buChar char="•"/>
            </a:pPr>
            <a:r>
              <a:rPr lang="en-US" sz="1200" kern="1200" dirty="0">
                <a:solidFill>
                  <a:schemeClr val="tx1"/>
                </a:solidFill>
                <a:effectLst/>
                <a:ea typeface="+mn-ea"/>
                <a:cs typeface="+mn-cs"/>
              </a:rPr>
              <a:t>Institution</a:t>
            </a:r>
          </a:p>
          <a:p>
            <a:pPr marL="171450" lvl="0" indent="-171450">
              <a:buFont typeface="Arial" charset="0"/>
              <a:buChar char="•"/>
            </a:pPr>
            <a:r>
              <a:rPr lang="en-US" sz="1200" kern="1200" dirty="0">
                <a:solidFill>
                  <a:schemeClr val="tx1"/>
                </a:solidFill>
                <a:effectLst/>
                <a:ea typeface="+mn-ea"/>
                <a:cs typeface="+mn-cs"/>
              </a:rPr>
              <a:t>Role</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After introductions, please discuss the following questions:</a:t>
            </a:r>
          </a:p>
          <a:p>
            <a:r>
              <a:rPr lang="en-US" sz="1200" kern="1200" dirty="0">
                <a:solidFill>
                  <a:schemeClr val="tx1"/>
                </a:solidFill>
                <a:effectLst/>
                <a:ea typeface="+mn-ea"/>
                <a:cs typeface="+mn-cs"/>
              </a:rPr>
              <a:t> </a:t>
            </a:r>
          </a:p>
          <a:p>
            <a:pPr lvl="0"/>
            <a:r>
              <a:rPr lang="en-US" sz="1200" kern="1200" dirty="0">
                <a:solidFill>
                  <a:schemeClr val="tx1"/>
                </a:solidFill>
                <a:effectLst/>
                <a:ea typeface="+mn-ea"/>
                <a:cs typeface="+mn-cs"/>
              </a:rPr>
              <a:t>1. Given that (the</a:t>
            </a:r>
            <a:r>
              <a:rPr lang="en-US" sz="1200" kern="1200" baseline="0" dirty="0">
                <a:solidFill>
                  <a:schemeClr val="tx1"/>
                </a:solidFill>
                <a:effectLst/>
                <a:ea typeface="+mn-ea"/>
                <a:cs typeface="+mn-cs"/>
              </a:rPr>
              <a:t> name of the country) </a:t>
            </a:r>
            <a:r>
              <a:rPr lang="en-US" sz="1200" kern="1200" dirty="0">
                <a:solidFill>
                  <a:schemeClr val="tx1"/>
                </a:solidFill>
                <a:effectLst/>
                <a:ea typeface="+mn-ea"/>
                <a:cs typeface="+mn-cs"/>
              </a:rPr>
              <a:t>is a country highly prone to natural-hazards (and possibly, to man-made hazards) related disasters:</a:t>
            </a:r>
          </a:p>
          <a:p>
            <a:pPr marL="171450" lvl="0" indent="-171450">
              <a:buFont typeface="Arial" charset="0"/>
              <a:buChar char="•"/>
            </a:pPr>
            <a:r>
              <a:rPr lang="en-US" sz="1200" kern="1200" dirty="0">
                <a:solidFill>
                  <a:schemeClr val="tx1"/>
                </a:solidFill>
                <a:effectLst/>
                <a:ea typeface="+mn-ea"/>
                <a:cs typeface="+mn-cs"/>
              </a:rPr>
              <a:t>Has your organization integrated DRR into its strategic, business, operational and financial planning?</a:t>
            </a:r>
          </a:p>
          <a:p>
            <a:pPr marL="171450" lvl="0" indent="-171450">
              <a:buFont typeface="Arial" charset="0"/>
              <a:buChar char="•"/>
            </a:pPr>
            <a:r>
              <a:rPr lang="en-US" sz="1200" kern="1200" dirty="0">
                <a:solidFill>
                  <a:schemeClr val="tx1"/>
                </a:solidFill>
                <a:effectLst/>
                <a:ea typeface="+mn-ea"/>
                <a:cs typeface="+mn-cs"/>
              </a:rPr>
              <a:t>Has your organization developed, implemented, tested, evaluated and updated a business continuity plan, contingency plan, response plan and/or recovery plan?</a:t>
            </a:r>
          </a:p>
          <a:p>
            <a:pPr marL="171450" lvl="0" indent="-171450">
              <a:buFont typeface="Arial" charset="0"/>
              <a:buChar char="•"/>
            </a:pPr>
            <a:r>
              <a:rPr lang="en-US" sz="1200" kern="1200" dirty="0">
                <a:solidFill>
                  <a:schemeClr val="tx1"/>
                </a:solidFill>
                <a:effectLst/>
                <a:ea typeface="+mn-ea"/>
                <a:cs typeface="+mn-cs"/>
              </a:rPr>
              <a:t>How important do you think a. and b. are for the long-term sustainable performance of your organization?</a:t>
            </a:r>
          </a:p>
          <a:p>
            <a:r>
              <a:rPr lang="en-US" sz="1200" kern="1200" dirty="0">
                <a:solidFill>
                  <a:schemeClr val="tx1"/>
                </a:solidFill>
                <a:effectLst/>
                <a:ea typeface="+mn-ea"/>
                <a:cs typeface="+mn-cs"/>
              </a:rPr>
              <a:t> </a:t>
            </a:r>
          </a:p>
          <a:p>
            <a:pPr lvl="0"/>
            <a:r>
              <a:rPr lang="en-US" sz="1200" kern="1200" dirty="0">
                <a:solidFill>
                  <a:schemeClr val="tx1"/>
                </a:solidFill>
                <a:effectLst/>
                <a:ea typeface="+mn-ea"/>
                <a:cs typeface="+mn-cs"/>
              </a:rPr>
              <a:t>2. From your organization’s experience dealing with disasters and their impacts:</a:t>
            </a:r>
          </a:p>
          <a:p>
            <a:pPr marL="171450" lvl="0" indent="-171450">
              <a:buFont typeface="Arial" charset="0"/>
              <a:buChar char="•"/>
            </a:pPr>
            <a:r>
              <a:rPr lang="en-US" sz="1200" kern="1200" dirty="0">
                <a:solidFill>
                  <a:schemeClr val="tx1"/>
                </a:solidFill>
                <a:effectLst/>
                <a:ea typeface="+mn-ea"/>
                <a:cs typeface="+mn-cs"/>
              </a:rPr>
              <a:t>How resilient has your organization shown to be? How do you define resiliency for your organization?</a:t>
            </a:r>
          </a:p>
          <a:p>
            <a:pPr marL="171450" lvl="0" indent="-171450">
              <a:buFont typeface="Arial" charset="0"/>
              <a:buChar char="•"/>
            </a:pPr>
            <a:r>
              <a:rPr lang="en-US" sz="1200" kern="1200" dirty="0">
                <a:solidFill>
                  <a:schemeClr val="tx1"/>
                </a:solidFill>
                <a:effectLst/>
                <a:ea typeface="+mn-ea"/>
                <a:cs typeface="+mn-cs"/>
              </a:rPr>
              <a:t>What do you think are the lessons learned and key success factors for coping with adversity (becoming more resilient)?</a:t>
            </a:r>
          </a:p>
          <a:p>
            <a:pPr marL="171450" lvl="0" indent="-171450">
              <a:buFont typeface="Arial" charset="0"/>
              <a:buChar char="•"/>
            </a:pPr>
            <a:r>
              <a:rPr lang="en-US" sz="1200" kern="1200" dirty="0">
                <a:solidFill>
                  <a:schemeClr val="tx1"/>
                </a:solidFill>
                <a:effectLst/>
                <a:ea typeface="+mn-ea"/>
                <a:cs typeface="+mn-cs"/>
              </a:rPr>
              <a:t>What actions/measures can financial service providers put in place to reduce the impact of unforeseen disastrous events on their loan portfolio, liquidity and solvency?</a:t>
            </a:r>
          </a:p>
          <a:p>
            <a:r>
              <a:rPr lang="en-US" sz="1200" kern="1200" dirty="0">
                <a:solidFill>
                  <a:schemeClr val="tx1"/>
                </a:solidFill>
                <a:effectLst/>
                <a:ea typeface="+mn-ea"/>
                <a:cs typeface="+mn-cs"/>
              </a:rPr>
              <a:t> </a:t>
            </a:r>
          </a:p>
          <a:p>
            <a:pPr marL="0" indent="0">
              <a:buFont typeface="Arial" panose="020B0604020202020204" pitchFamily="34" charset="0"/>
              <a:buNone/>
            </a:pPr>
            <a:endParaRPr lang="en-US" sz="1000" b="0" dirty="0"/>
          </a:p>
        </p:txBody>
      </p:sp>
      <p:sp>
        <p:nvSpPr>
          <p:cNvPr id="4" name="Slide Number Placeholder 3"/>
          <p:cNvSpPr>
            <a:spLocks noGrp="1"/>
          </p:cNvSpPr>
          <p:nvPr>
            <p:ph type="sldNum" sz="quarter" idx="10"/>
          </p:nvPr>
        </p:nvSpPr>
        <p:spPr/>
        <p:txBody>
          <a:bodyPr/>
          <a:lstStyle/>
          <a:p>
            <a:fld id="{CF2EF641-B826-F44E-8AE6-9A617E40E8DA}" type="slidenum">
              <a:rPr lang="en-US" smtClean="0"/>
              <a:t>4</a:t>
            </a:fld>
            <a:endParaRPr lang="en-US" dirty="0"/>
          </a:p>
        </p:txBody>
      </p:sp>
    </p:spTree>
    <p:extLst>
      <p:ext uri="{BB962C8B-B14F-4D97-AF65-F5344CB8AC3E}">
        <p14:creationId xmlns:p14="http://schemas.microsoft.com/office/powerpoint/2010/main" val="1989414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40</a:t>
            </a:fld>
            <a:endParaRPr lang="en-US" dirty="0"/>
          </a:p>
        </p:txBody>
      </p:sp>
    </p:spTree>
    <p:extLst>
      <p:ext uri="{BB962C8B-B14F-4D97-AF65-F5344CB8AC3E}">
        <p14:creationId xmlns:p14="http://schemas.microsoft.com/office/powerpoint/2010/main" val="122526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41</a:t>
            </a:fld>
            <a:endParaRPr lang="en-US" dirty="0"/>
          </a:p>
        </p:txBody>
      </p:sp>
    </p:spTree>
    <p:extLst>
      <p:ext uri="{BB962C8B-B14F-4D97-AF65-F5344CB8AC3E}">
        <p14:creationId xmlns:p14="http://schemas.microsoft.com/office/powerpoint/2010/main" val="3287883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42</a:t>
            </a:fld>
            <a:endParaRPr lang="en-US" dirty="0"/>
          </a:p>
        </p:txBody>
      </p:sp>
    </p:spTree>
    <p:extLst>
      <p:ext uri="{BB962C8B-B14F-4D97-AF65-F5344CB8AC3E}">
        <p14:creationId xmlns:p14="http://schemas.microsoft.com/office/powerpoint/2010/main" val="444111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43</a:t>
            </a:fld>
            <a:endParaRPr lang="en-US" dirty="0"/>
          </a:p>
        </p:txBody>
      </p:sp>
    </p:spTree>
    <p:extLst>
      <p:ext uri="{BB962C8B-B14F-4D97-AF65-F5344CB8AC3E}">
        <p14:creationId xmlns:p14="http://schemas.microsoft.com/office/powerpoint/2010/main" val="151818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500" dirty="0"/>
          </a:p>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44</a:t>
            </a:fld>
            <a:endParaRPr lang="en-US" dirty="0"/>
          </a:p>
        </p:txBody>
      </p:sp>
    </p:spTree>
    <p:extLst>
      <p:ext uri="{BB962C8B-B14F-4D97-AF65-F5344CB8AC3E}">
        <p14:creationId xmlns:p14="http://schemas.microsoft.com/office/powerpoint/2010/main" val="3435901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500" dirty="0"/>
          </a:p>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45</a:t>
            </a:fld>
            <a:endParaRPr lang="en-US" dirty="0"/>
          </a:p>
        </p:txBody>
      </p:sp>
    </p:spTree>
    <p:extLst>
      <p:ext uri="{BB962C8B-B14F-4D97-AF65-F5344CB8AC3E}">
        <p14:creationId xmlns:p14="http://schemas.microsoft.com/office/powerpoint/2010/main" val="3732134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46</a:t>
            </a:fld>
            <a:endParaRPr lang="en-US" dirty="0"/>
          </a:p>
        </p:txBody>
      </p:sp>
    </p:spTree>
    <p:extLst>
      <p:ext uri="{BB962C8B-B14F-4D97-AF65-F5344CB8AC3E}">
        <p14:creationId xmlns:p14="http://schemas.microsoft.com/office/powerpoint/2010/main" val="1156155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48</a:t>
            </a:fld>
            <a:endParaRPr lang="en-US" dirty="0"/>
          </a:p>
        </p:txBody>
      </p:sp>
    </p:spTree>
    <p:extLst>
      <p:ext uri="{BB962C8B-B14F-4D97-AF65-F5344CB8AC3E}">
        <p14:creationId xmlns:p14="http://schemas.microsoft.com/office/powerpoint/2010/main" val="808407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2EF641-B826-F44E-8AE6-9A617E40E8DA}" type="slidenum">
              <a:rPr lang="en-US" smtClean="0"/>
              <a:t>49</a:t>
            </a:fld>
            <a:endParaRPr lang="en-US" dirty="0"/>
          </a:p>
        </p:txBody>
      </p:sp>
    </p:spTree>
    <p:extLst>
      <p:ext uri="{BB962C8B-B14F-4D97-AF65-F5344CB8AC3E}">
        <p14:creationId xmlns:p14="http://schemas.microsoft.com/office/powerpoint/2010/main" val="1915166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Facilitator’s instructions</a:t>
            </a:r>
            <a:r>
              <a:rPr lang="en-US" dirty="0"/>
              <a:t>:</a:t>
            </a:r>
          </a:p>
          <a:p>
            <a:r>
              <a:rPr lang="en-US" dirty="0"/>
              <a:t>Any new </a:t>
            </a:r>
            <a:r>
              <a:rPr lang="en-US" baseline="0" dirty="0"/>
              <a:t>references used in developing the country specific context (module 2) or the mapping activity (module 4) could be added here. </a:t>
            </a:r>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50</a:t>
            </a:fld>
            <a:endParaRPr lang="en-US" dirty="0"/>
          </a:p>
        </p:txBody>
      </p:sp>
    </p:spTree>
    <p:extLst>
      <p:ext uri="{BB962C8B-B14F-4D97-AF65-F5344CB8AC3E}">
        <p14:creationId xmlns:p14="http://schemas.microsoft.com/office/powerpoint/2010/main" val="172669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Facilitator’s Instructions:</a:t>
            </a:r>
          </a:p>
          <a:p>
            <a:endParaRPr lang="en-US" dirty="0"/>
          </a:p>
          <a:p>
            <a:r>
              <a:rPr lang="en-US" dirty="0"/>
              <a:t>Insert</a:t>
            </a:r>
            <a:r>
              <a:rPr lang="en-US" baseline="0" dirty="0"/>
              <a:t> Workshop Agenda</a:t>
            </a:r>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5</a:t>
            </a:fld>
            <a:endParaRPr lang="en-US" dirty="0"/>
          </a:p>
        </p:txBody>
      </p:sp>
    </p:spTree>
    <p:extLst>
      <p:ext uri="{BB962C8B-B14F-4D97-AF65-F5344CB8AC3E}">
        <p14:creationId xmlns:p14="http://schemas.microsoft.com/office/powerpoint/2010/main" val="11191544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51</a:t>
            </a:fld>
            <a:endParaRPr lang="en-US" dirty="0"/>
          </a:p>
        </p:txBody>
      </p:sp>
    </p:spTree>
    <p:extLst>
      <p:ext uri="{BB962C8B-B14F-4D97-AF65-F5344CB8AC3E}">
        <p14:creationId xmlns:p14="http://schemas.microsoft.com/office/powerpoint/2010/main" val="16952351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52</a:t>
            </a:fld>
            <a:endParaRPr lang="en-US" dirty="0"/>
          </a:p>
        </p:txBody>
      </p:sp>
    </p:spTree>
    <p:extLst>
      <p:ext uri="{BB962C8B-B14F-4D97-AF65-F5344CB8AC3E}">
        <p14:creationId xmlns:p14="http://schemas.microsoft.com/office/powerpoint/2010/main" val="1151570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ea typeface="+mn-ea"/>
                <a:cs typeface="+mn-cs"/>
              </a:rPr>
              <a:t>Disaster risk reduction (DRR)</a:t>
            </a:r>
          </a:p>
          <a:p>
            <a:r>
              <a:rPr lang="en-US" sz="1200" kern="1200" dirty="0">
                <a:solidFill>
                  <a:schemeClr val="tx1"/>
                </a:solidFill>
                <a:effectLst/>
                <a:ea typeface="+mn-ea"/>
                <a:cs typeface="+mn-cs"/>
              </a:rPr>
              <a:t>DRR is aimed at preventing new and reducing existing disaster risk and managing residual risk, all of which contribute to strengthening resilience and therefore to the achievement of sustainable development.</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DRR is the policy objective of disaster risk management, and its goals and objectives are defined in disaster risk reduction strategies and plans.</a:t>
            </a:r>
          </a:p>
          <a:p>
            <a:pPr marL="342900" indent="-342900">
              <a:lnSpc>
                <a:spcPct val="100000"/>
              </a:lnSpc>
              <a:buFont typeface="Arial" charset="0"/>
              <a:buChar char="•"/>
            </a:pPr>
            <a:endParaRPr lang="en-US" sz="1000" dirty="0"/>
          </a:p>
          <a:p>
            <a:pPr marL="342900" indent="-342900">
              <a:lnSpc>
                <a:spcPct val="100000"/>
              </a:lnSpc>
              <a:buFont typeface="Arial" charset="0"/>
              <a:buChar char="•"/>
            </a:pPr>
            <a:r>
              <a:rPr lang="en-US" sz="1000" dirty="0"/>
              <a:t>This</a:t>
            </a:r>
            <a:r>
              <a:rPr lang="en-US" sz="1000" baseline="0" dirty="0"/>
              <a:t> c</a:t>
            </a:r>
            <a:r>
              <a:rPr lang="en-US" sz="1000" dirty="0"/>
              <a:t>ontributes to strengthening resilience (economic, social, health and environmental) and achieving sustainable development (by means of reducing disaster losses)</a:t>
            </a:r>
          </a:p>
          <a:p>
            <a:pPr marL="342900" indent="-342900">
              <a:lnSpc>
                <a:spcPct val="100000"/>
              </a:lnSpc>
              <a:buFont typeface="Arial" charset="0"/>
              <a:buChar char="•"/>
            </a:pPr>
            <a:r>
              <a:rPr lang="en-US" sz="1000" dirty="0"/>
              <a:t>Goals and objectives of DRR are defined in strategies and plans at local,</a:t>
            </a:r>
            <a:r>
              <a:rPr lang="en-US" sz="1000" baseline="0" dirty="0"/>
              <a:t> regional and national levels and in multilateral policies and agreements</a:t>
            </a:r>
            <a:endParaRPr lang="en-US" sz="1000" dirty="0"/>
          </a:p>
        </p:txBody>
      </p:sp>
      <p:sp>
        <p:nvSpPr>
          <p:cNvPr id="4" name="Slide Number Placeholder 3"/>
          <p:cNvSpPr>
            <a:spLocks noGrp="1"/>
          </p:cNvSpPr>
          <p:nvPr>
            <p:ph type="sldNum" sz="quarter" idx="10"/>
          </p:nvPr>
        </p:nvSpPr>
        <p:spPr/>
        <p:txBody>
          <a:bodyPr/>
          <a:lstStyle/>
          <a:p>
            <a:fld id="{CF2EF641-B826-F44E-8AE6-9A617E40E8DA}" type="slidenum">
              <a:rPr lang="en-US" smtClean="0"/>
              <a:t>6</a:t>
            </a:fld>
            <a:endParaRPr lang="en-US" dirty="0"/>
          </a:p>
        </p:txBody>
      </p:sp>
    </p:spTree>
    <p:extLst>
      <p:ext uri="{BB962C8B-B14F-4D97-AF65-F5344CB8AC3E}">
        <p14:creationId xmlns:p14="http://schemas.microsoft.com/office/powerpoint/2010/main" val="1360694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charset="0"/>
              <a:buNone/>
            </a:pPr>
            <a:r>
              <a:rPr lang="en-US" sz="1000" dirty="0"/>
              <a:t>Sendai Framework for Disaster Risk Reduction 2015-2030</a:t>
            </a:r>
          </a:p>
          <a:p>
            <a:pPr lvl="1">
              <a:buFont typeface="Wingdings" charset="2"/>
              <a:buChar char="Ø"/>
            </a:pPr>
            <a:r>
              <a:rPr lang="en-US" sz="1000" dirty="0"/>
              <a:t> Global, agreed policy of disaster risk reduction</a:t>
            </a:r>
          </a:p>
          <a:p>
            <a:pPr lvl="1">
              <a:buFont typeface="Wingdings" charset="2"/>
              <a:buChar char="Ø"/>
            </a:pPr>
            <a:r>
              <a:rPr lang="en-US" sz="1000" dirty="0"/>
              <a:t> Expected outcome over the next 15 years</a:t>
            </a:r>
          </a:p>
          <a:p>
            <a:pPr lvl="1" algn="ctr"/>
            <a:endParaRPr lang="en-US" sz="1000" i="1" dirty="0"/>
          </a:p>
          <a:p>
            <a:pPr lvl="1" algn="ctr"/>
            <a:r>
              <a:rPr lang="en-US" sz="1000" i="1" dirty="0"/>
              <a:t>“The substantial reduction of disaster risk and losses in lives, livelihoods and health and in the economic, physical, social, cultural and environmental assets of persons, businesses, communities and countries”.</a:t>
            </a:r>
          </a:p>
        </p:txBody>
      </p:sp>
      <p:sp>
        <p:nvSpPr>
          <p:cNvPr id="4" name="Slide Number Placeholder 3"/>
          <p:cNvSpPr>
            <a:spLocks noGrp="1"/>
          </p:cNvSpPr>
          <p:nvPr>
            <p:ph type="sldNum" sz="quarter" idx="10"/>
          </p:nvPr>
        </p:nvSpPr>
        <p:spPr/>
        <p:txBody>
          <a:bodyPr/>
          <a:lstStyle/>
          <a:p>
            <a:fld id="{CF2EF641-B826-F44E-8AE6-9A617E40E8DA}" type="slidenum">
              <a:rPr lang="en-US" smtClean="0"/>
              <a:t>7</a:t>
            </a:fld>
            <a:endParaRPr lang="en-US" dirty="0"/>
          </a:p>
        </p:txBody>
      </p:sp>
    </p:spTree>
    <p:extLst>
      <p:ext uri="{BB962C8B-B14F-4D97-AF65-F5344CB8AC3E}">
        <p14:creationId xmlns:p14="http://schemas.microsoft.com/office/powerpoint/2010/main" val="2600963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000" dirty="0"/>
              <a:t>The Minimum</a:t>
            </a:r>
            <a:r>
              <a:rPr lang="en-US" sz="1000" baseline="0" dirty="0"/>
              <a:t> Economic Recovery Standards or MERS </a:t>
            </a:r>
            <a:r>
              <a:rPr lang="en-US" sz="1000" b="0" i="0" kern="1200" dirty="0">
                <a:solidFill>
                  <a:schemeClr val="tx1"/>
                </a:solidFill>
                <a:effectLst/>
              </a:rPr>
              <a:t>articulate the minimum level of technical and other assistance to be provided in promoting the recovery of economies and livelihoods affected by crisis. The MERS has six technical areas that are interdependent on one another for providing comprehensive relief and humanitarian assistance. These standards offer tools for government departments, </a:t>
            </a:r>
            <a:r>
              <a:rPr lang="en-US" sz="1000" b="0" i="0" kern="1200" dirty="0">
                <a:effectLst/>
              </a:rPr>
              <a:t>humanitarian agencies, inter-governmental organizations, and local populations to enhance the effectiveness and quality of the economic assistance offered, and thus make a significant difference in the lives of the people affected by disasters.</a:t>
            </a:r>
          </a:p>
          <a:p>
            <a:endParaRPr lang="en-US" sz="1000" b="0" i="0" kern="1200" dirty="0">
              <a:effectLst/>
            </a:endParaRPr>
          </a:p>
          <a:p>
            <a:r>
              <a:rPr lang="en-US" sz="1000" b="0" i="0" kern="1200" dirty="0">
                <a:effectLst/>
              </a:rPr>
              <a:t>The MERS</a:t>
            </a:r>
            <a:r>
              <a:rPr lang="en-US" sz="1000" b="0" i="0" kern="1200" baseline="0" dirty="0">
                <a:effectLst/>
              </a:rPr>
              <a:t> defines disaster risk reduction 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t>The concept and practice of reducing the risk of disaster through systematic efforts to analyze and manage causal factors. It involves reducing exposure to hazards, lessening the vulnerability of people and property, managing land and the environment wisely, and improving preparedness for adverse events.”</a:t>
            </a:r>
          </a:p>
          <a:p>
            <a:endParaRPr lang="en-US" dirty="0"/>
          </a:p>
        </p:txBody>
      </p:sp>
      <p:sp>
        <p:nvSpPr>
          <p:cNvPr id="4" name="Slide Number Placeholder 3"/>
          <p:cNvSpPr>
            <a:spLocks noGrp="1"/>
          </p:cNvSpPr>
          <p:nvPr>
            <p:ph type="sldNum" sz="quarter" idx="10"/>
          </p:nvPr>
        </p:nvSpPr>
        <p:spPr/>
        <p:txBody>
          <a:bodyPr/>
          <a:lstStyle/>
          <a:p>
            <a:fld id="{CF2EF641-B826-F44E-8AE6-9A617E40E8DA}" type="slidenum">
              <a:rPr lang="en-US" smtClean="0"/>
              <a:t>8</a:t>
            </a:fld>
            <a:endParaRPr lang="en-US" dirty="0"/>
          </a:p>
        </p:txBody>
      </p:sp>
    </p:spTree>
    <p:extLst>
      <p:ext uri="{BB962C8B-B14F-4D97-AF65-F5344CB8AC3E}">
        <p14:creationId xmlns:p14="http://schemas.microsoft.com/office/powerpoint/2010/main" val="3774891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dirty="0"/>
              <a:t>Facilitator Instructions:</a:t>
            </a:r>
          </a:p>
          <a:p>
            <a:pPr marL="0" indent="0">
              <a:buFont typeface="Arial" panose="020B0604020202020204" pitchFamily="34" charset="0"/>
              <a:buNone/>
            </a:pPr>
            <a:r>
              <a:rPr lang="en-US" sz="1000" b="0" dirty="0"/>
              <a:t>Each table will</a:t>
            </a:r>
            <a:r>
              <a:rPr lang="en-US" sz="1000" b="0" baseline="0" dirty="0"/>
              <a:t> discuss the core concepts: Disaster; Hazard; Exposure; Vulnerability; Capacity; Disaster Risk; Resilience. Members at each table take 15 minutes to come up with their own definitions and examples for all concepts.</a:t>
            </a:r>
          </a:p>
          <a:p>
            <a:pPr marL="0" indent="0">
              <a:buFont typeface="Arial" panose="020B0604020202020204" pitchFamily="34" charset="0"/>
              <a:buNone/>
            </a:pPr>
            <a:endParaRPr lang="en-US" sz="1000" b="1" dirty="0"/>
          </a:p>
          <a:p>
            <a:pPr marL="0" indent="0">
              <a:buFont typeface="Arial" panose="020B0604020202020204" pitchFamily="34" charset="0"/>
              <a:buNone/>
            </a:pPr>
            <a:r>
              <a:rPr lang="en-US" sz="1200" kern="1200" dirty="0">
                <a:solidFill>
                  <a:schemeClr val="tx1"/>
                </a:solidFill>
                <a:effectLst/>
                <a:ea typeface="+mn-ea"/>
                <a:cs typeface="+mn-cs"/>
              </a:rPr>
              <a:t>Once the group exercise is finished, for each concept discussed</a:t>
            </a:r>
            <a:r>
              <a:rPr lang="en-US" sz="1200" kern="1200" baseline="0" dirty="0">
                <a:solidFill>
                  <a:schemeClr val="tx1"/>
                </a:solidFill>
                <a:effectLst/>
                <a:ea typeface="+mn-ea"/>
                <a:cs typeface="+mn-cs"/>
              </a:rPr>
              <a:t> t</a:t>
            </a:r>
            <a:r>
              <a:rPr lang="en-US" sz="1200" kern="1200" dirty="0">
                <a:solidFill>
                  <a:schemeClr val="tx1"/>
                </a:solidFill>
                <a:effectLst/>
                <a:ea typeface="+mn-ea"/>
                <a:cs typeface="+mn-cs"/>
              </a:rPr>
              <a:t>he facilitator will randomly chose one group to</a:t>
            </a:r>
            <a:r>
              <a:rPr lang="en-US" sz="1200" kern="1200" baseline="0" dirty="0">
                <a:solidFill>
                  <a:schemeClr val="tx1"/>
                </a:solidFill>
                <a:effectLst/>
                <a:ea typeface="+mn-ea"/>
                <a:cs typeface="+mn-cs"/>
              </a:rPr>
              <a:t> present </a:t>
            </a:r>
            <a:r>
              <a:rPr lang="en-US" sz="1200" kern="1200" dirty="0">
                <a:solidFill>
                  <a:schemeClr val="tx1"/>
                </a:solidFill>
                <a:effectLst/>
                <a:ea typeface="+mn-ea"/>
                <a:cs typeface="+mn-cs"/>
              </a:rPr>
              <a:t>the definition of one concept.</a:t>
            </a:r>
            <a:r>
              <a:rPr lang="en-US" sz="1200" kern="1200" baseline="0" dirty="0">
                <a:solidFill>
                  <a:schemeClr val="tx1"/>
                </a:solidFill>
                <a:effectLst/>
                <a:ea typeface="+mn-ea"/>
                <a:cs typeface="+mn-cs"/>
              </a:rPr>
              <a:t> The</a:t>
            </a:r>
            <a:r>
              <a:rPr lang="en-US" sz="1200" kern="1200" dirty="0">
                <a:solidFill>
                  <a:schemeClr val="tx1"/>
                </a:solidFill>
                <a:effectLst/>
                <a:ea typeface="+mn-ea"/>
                <a:cs typeface="+mn-cs"/>
              </a:rPr>
              <a:t> facilitator will take notes in a flip-chart or whiteboard, ask for inputs from the larger group, and provide the internationally accepted concept definition. The</a:t>
            </a:r>
            <a:r>
              <a:rPr lang="en-US" sz="1200" kern="1200" baseline="0" dirty="0">
                <a:solidFill>
                  <a:schemeClr val="tx1"/>
                </a:solidFill>
                <a:effectLst/>
                <a:ea typeface="+mn-ea"/>
                <a:cs typeface="+mn-cs"/>
              </a:rPr>
              <a:t> same procedure will be applied to all 7 concepts, and each group will have an opportunity to present a definition.</a:t>
            </a:r>
          </a:p>
          <a:p>
            <a:pPr marL="0" indent="0">
              <a:buFont typeface="Arial" panose="020B0604020202020204" pitchFamily="34" charset="0"/>
              <a:buNone/>
            </a:pPr>
            <a:endParaRPr lang="en-US" sz="1200" kern="1200" baseline="0" dirty="0">
              <a:solidFill>
                <a:schemeClr val="tx1"/>
              </a:solidFill>
              <a:effectLst/>
              <a:ea typeface="+mn-ea"/>
              <a:cs typeface="+mn-cs"/>
            </a:endParaRPr>
          </a:p>
          <a:p>
            <a:pPr marL="0" indent="0">
              <a:buFont typeface="Arial" panose="020B0604020202020204" pitchFamily="34" charset="0"/>
              <a:buNone/>
            </a:pPr>
            <a:r>
              <a:rPr lang="en-US" sz="1200" kern="1200" baseline="0" dirty="0">
                <a:solidFill>
                  <a:schemeClr val="tx1"/>
                </a:solidFill>
                <a:effectLst/>
                <a:ea typeface="+mn-ea"/>
                <a:cs typeface="+mn-cs"/>
              </a:rPr>
              <a:t>When discussing each of the concepts, the facilitator will show slides 9 thru 15</a:t>
            </a:r>
            <a:endParaRPr lang="en-US" sz="1000" b="0" dirty="0"/>
          </a:p>
        </p:txBody>
      </p:sp>
      <p:sp>
        <p:nvSpPr>
          <p:cNvPr id="4" name="Slide Number Placeholder 3"/>
          <p:cNvSpPr>
            <a:spLocks noGrp="1"/>
          </p:cNvSpPr>
          <p:nvPr>
            <p:ph type="sldNum" sz="quarter" idx="10"/>
          </p:nvPr>
        </p:nvSpPr>
        <p:spPr/>
        <p:txBody>
          <a:bodyPr/>
          <a:lstStyle/>
          <a:p>
            <a:fld id="{CF2EF641-B826-F44E-8AE6-9A617E40E8DA}" type="slidenum">
              <a:rPr lang="en-US" smtClean="0"/>
              <a:t>9</a:t>
            </a:fld>
            <a:endParaRPr lang="en-US" dirty="0"/>
          </a:p>
        </p:txBody>
      </p:sp>
    </p:spTree>
    <p:extLst>
      <p:ext uri="{BB962C8B-B14F-4D97-AF65-F5344CB8AC3E}">
        <p14:creationId xmlns:p14="http://schemas.microsoft.com/office/powerpoint/2010/main" val="1819261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1800" baseline="0">
                <a:latin typeface="Roboto"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8" name="Title 7"/>
          <p:cNvSpPr>
            <a:spLocks noGrp="1"/>
          </p:cNvSpPr>
          <p:nvPr>
            <p:ph type="title"/>
          </p:nvPr>
        </p:nvSpPr>
        <p:spPr/>
        <p:txBody>
          <a:bodyPr/>
          <a:lstStyle/>
          <a:p>
            <a:r>
              <a:rPr lang="en-US"/>
              <a:t>Click to edit Master title style</a:t>
            </a:r>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D4F1BFBF-7EA4-C343-B4ED-334710EF82A7}" type="slidenum">
              <a:rPr lang="en-US" smtClean="0"/>
              <a:pPr/>
              <a:t>‹#›</a:t>
            </a:fld>
            <a:endParaRPr lang="en-US" dirty="0"/>
          </a:p>
        </p:txBody>
      </p:sp>
    </p:spTree>
    <p:extLst>
      <p:ext uri="{BB962C8B-B14F-4D97-AF65-F5344CB8AC3E}">
        <p14:creationId xmlns:p14="http://schemas.microsoft.com/office/powerpoint/2010/main" val="1914544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A9E12-812B-2448-8177-6489B7548FD4}" type="datetimeFigureOut">
              <a:rPr lang="en-US" smtClean="0"/>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F1BFBF-7EA4-C343-B4ED-334710EF82A7}" type="slidenum">
              <a:rPr lang="en-US" smtClean="0"/>
              <a:t>‹#›</a:t>
            </a:fld>
            <a:endParaRPr lang="en-US" dirty="0"/>
          </a:p>
        </p:txBody>
      </p:sp>
    </p:spTree>
    <p:extLst>
      <p:ext uri="{BB962C8B-B14F-4D97-AF65-F5344CB8AC3E}">
        <p14:creationId xmlns:p14="http://schemas.microsoft.com/office/powerpoint/2010/main" val="8936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A9E12-812B-2448-8177-6489B7548FD4}" type="datetimeFigureOut">
              <a:rPr lang="en-US" smtClean="0"/>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F1BFBF-7EA4-C343-B4ED-334710EF82A7}" type="slidenum">
              <a:rPr lang="en-US" smtClean="0"/>
              <a:t>‹#›</a:t>
            </a:fld>
            <a:endParaRPr lang="en-US" dirty="0"/>
          </a:p>
        </p:txBody>
      </p:sp>
    </p:spTree>
    <p:extLst>
      <p:ext uri="{BB962C8B-B14F-4D97-AF65-F5344CB8AC3E}">
        <p14:creationId xmlns:p14="http://schemas.microsoft.com/office/powerpoint/2010/main" val="1982275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A9E12-812B-2448-8177-6489B7548FD4}" type="datetimeFigureOut">
              <a:rPr lang="en-US" smtClean="0"/>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F1BFBF-7EA4-C343-B4ED-334710EF82A7}" type="slidenum">
              <a:rPr lang="en-US" smtClean="0"/>
              <a:t>‹#›</a:t>
            </a:fld>
            <a:endParaRPr lang="en-US" dirty="0"/>
          </a:p>
        </p:txBody>
      </p:sp>
    </p:spTree>
    <p:extLst>
      <p:ext uri="{BB962C8B-B14F-4D97-AF65-F5344CB8AC3E}">
        <p14:creationId xmlns:p14="http://schemas.microsoft.com/office/powerpoint/2010/main" val="214746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EA9E12-812B-2448-8177-6489B7548FD4}" type="datetimeFigureOut">
              <a:rPr lang="en-US" smtClean="0"/>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F1BFBF-7EA4-C343-B4ED-334710EF82A7}" type="slidenum">
              <a:rPr lang="en-US" smtClean="0"/>
              <a:t>‹#›</a:t>
            </a:fld>
            <a:endParaRPr lang="en-US" dirty="0"/>
          </a:p>
        </p:txBody>
      </p:sp>
    </p:spTree>
    <p:extLst>
      <p:ext uri="{BB962C8B-B14F-4D97-AF65-F5344CB8AC3E}">
        <p14:creationId xmlns:p14="http://schemas.microsoft.com/office/powerpoint/2010/main" val="43879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EA9E12-812B-2448-8177-6489B7548FD4}" type="datetimeFigureOut">
              <a:rPr lang="en-US" smtClean="0"/>
              <a:t>10/29/2018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F1BFBF-7EA4-C343-B4ED-334710EF82A7}" type="slidenum">
              <a:rPr lang="en-US" smtClean="0"/>
              <a:t>‹#›</a:t>
            </a:fld>
            <a:endParaRPr lang="en-US" dirty="0"/>
          </a:p>
        </p:txBody>
      </p:sp>
    </p:spTree>
    <p:extLst>
      <p:ext uri="{BB962C8B-B14F-4D97-AF65-F5344CB8AC3E}">
        <p14:creationId xmlns:p14="http://schemas.microsoft.com/office/powerpoint/2010/main" val="1911165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EA9E12-812B-2448-8177-6489B7548FD4}" type="datetimeFigureOut">
              <a:rPr lang="en-US" smtClean="0"/>
              <a:t>10/29/2018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F1BFBF-7EA4-C343-B4ED-334710EF82A7}" type="slidenum">
              <a:rPr lang="en-US" smtClean="0"/>
              <a:t>‹#›</a:t>
            </a:fld>
            <a:endParaRPr lang="en-US" dirty="0"/>
          </a:p>
        </p:txBody>
      </p:sp>
    </p:spTree>
    <p:extLst>
      <p:ext uri="{BB962C8B-B14F-4D97-AF65-F5344CB8AC3E}">
        <p14:creationId xmlns:p14="http://schemas.microsoft.com/office/powerpoint/2010/main" val="26944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EA9E12-812B-2448-8177-6489B7548FD4}" type="datetimeFigureOut">
              <a:rPr lang="en-US" smtClean="0"/>
              <a:t>10/29/2018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F1BFBF-7EA4-C343-B4ED-334710EF82A7}" type="slidenum">
              <a:rPr lang="en-US" smtClean="0"/>
              <a:t>‹#›</a:t>
            </a:fld>
            <a:endParaRPr lang="en-US" dirty="0"/>
          </a:p>
        </p:txBody>
      </p:sp>
    </p:spTree>
    <p:extLst>
      <p:ext uri="{BB962C8B-B14F-4D97-AF65-F5344CB8AC3E}">
        <p14:creationId xmlns:p14="http://schemas.microsoft.com/office/powerpoint/2010/main" val="2142757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A9E12-812B-2448-8177-6489B7548FD4}" type="datetimeFigureOut">
              <a:rPr lang="en-US" smtClean="0"/>
              <a:t>10/29/2018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F1BFBF-7EA4-C343-B4ED-334710EF82A7}" type="slidenum">
              <a:rPr lang="en-US" smtClean="0"/>
              <a:t>‹#›</a:t>
            </a:fld>
            <a:endParaRPr lang="en-US" dirty="0"/>
          </a:p>
        </p:txBody>
      </p:sp>
    </p:spTree>
    <p:extLst>
      <p:ext uri="{BB962C8B-B14F-4D97-AF65-F5344CB8AC3E}">
        <p14:creationId xmlns:p14="http://schemas.microsoft.com/office/powerpoint/2010/main" val="116087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DEA9E12-812B-2448-8177-6489B7548FD4}" type="datetimeFigureOut">
              <a:rPr lang="en-US" smtClean="0"/>
              <a:t>10/29/2018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F1BFBF-7EA4-C343-B4ED-334710EF82A7}" type="slidenum">
              <a:rPr lang="en-US" smtClean="0"/>
              <a:t>‹#›</a:t>
            </a:fld>
            <a:endParaRPr lang="en-US" dirty="0"/>
          </a:p>
        </p:txBody>
      </p:sp>
    </p:spTree>
    <p:extLst>
      <p:ext uri="{BB962C8B-B14F-4D97-AF65-F5344CB8AC3E}">
        <p14:creationId xmlns:p14="http://schemas.microsoft.com/office/powerpoint/2010/main" val="1869470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DEA9E12-812B-2448-8177-6489B7548FD4}" type="datetimeFigureOut">
              <a:rPr lang="en-US" smtClean="0"/>
              <a:t>10/29/2018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F1BFBF-7EA4-C343-B4ED-334710EF82A7}" type="slidenum">
              <a:rPr lang="en-US" smtClean="0"/>
              <a:t>‹#›</a:t>
            </a:fld>
            <a:endParaRPr lang="en-US" dirty="0"/>
          </a:p>
        </p:txBody>
      </p:sp>
    </p:spTree>
    <p:extLst>
      <p:ext uri="{BB962C8B-B14F-4D97-AF65-F5344CB8AC3E}">
        <p14:creationId xmlns:p14="http://schemas.microsoft.com/office/powerpoint/2010/main" val="155324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Roboto Regular" charset="0"/>
              </a:defRPr>
            </a:lvl1pPr>
          </a:lstStyle>
          <a:p>
            <a:fld id="{0DEA9E12-812B-2448-8177-6489B7548FD4}" type="datetimeFigureOut">
              <a:rPr lang="en-US" smtClean="0"/>
              <a:pPr/>
              <a:t>10/29/2018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Roboto Regular"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Roboto Regular" charset="0"/>
              </a:defRPr>
            </a:lvl1pPr>
          </a:lstStyle>
          <a:p>
            <a:fld id="{D4F1BFBF-7EA4-C343-B4ED-334710EF82A7}" type="slidenum">
              <a:rPr lang="en-US" smtClean="0"/>
              <a:pPr/>
              <a:t>‹#›</a:t>
            </a:fld>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16874" y="5968843"/>
            <a:ext cx="2103738" cy="942428"/>
          </a:xfrm>
          <a:prstGeom prst="rect">
            <a:avLst/>
          </a:prstGeom>
        </p:spPr>
      </p:pic>
      <p:cxnSp>
        <p:nvCxnSpPr>
          <p:cNvPr id="11" name="Straight Connector 10"/>
          <p:cNvCxnSpPr/>
          <p:nvPr userDrawn="1"/>
        </p:nvCxnSpPr>
        <p:spPr>
          <a:xfrm>
            <a:off x="628650" y="6044580"/>
            <a:ext cx="7886700" cy="0"/>
          </a:xfrm>
          <a:prstGeom prst="line">
            <a:avLst/>
          </a:prstGeom>
          <a:ln>
            <a:solidFill>
              <a:srgbClr val="AE32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484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b="0" i="0" kern="1200">
          <a:solidFill>
            <a:srgbClr val="AE322B"/>
          </a:solidFill>
          <a:effectLst/>
          <a:latin typeface="Roboto Light" charset="0"/>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Roboto Regular"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Roboto Regular"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Roboto Regular"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Roboto Regular"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Roboto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www.preventionweb.net/english/professional/terminology/"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hyperlink" Target="http://www.preventionweb.net/english/professional/terminology/"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hyperlink" Target="http://www.preventionweb.net/english/professional/terminology/"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hyperlink" Target="http://www.preventionweb.net/english/professional/terminology/"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hyperlink" Target="http://www.preventionweb.net/english/professional/terminology/"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hyperlink" Target="http://www.preventionweb.net/english/professional/terminology/" TargetMode="External"/><Relationship Id="rId7"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11.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hyperlink" Target="http://www.mershandbook.org/"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hyperlink" Target="http://www.preventionweb.net/english/professional/terminolog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preventionweb.net/english/professional/terminology/"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preventionweb.net/english/professional/terminology/"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preventionweb.net/english/professional/terminology/"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preventionweb.net/english/professional/terminology/"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preventionweb.net/english/professional/terminology/"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preventionweb.net/english/professional/terminolog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preventionweb.net/english/professional/terminology/"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487680" y="4846328"/>
            <a:ext cx="8046720" cy="978729"/>
          </a:xfrm>
        </p:spPr>
        <p:txBody>
          <a:bodyPr wrap="square" anchor="t">
            <a:spAutoFit/>
          </a:bodyPr>
          <a:lstStyle/>
          <a:p>
            <a:pPr algn="l"/>
            <a:r>
              <a:rPr lang="en-US" sz="2000" dirty="0">
                <a:solidFill>
                  <a:srgbClr val="AE322B"/>
                </a:solidFill>
                <a:ea typeface="Roboto" charset="0"/>
                <a:cs typeface="Roboto" charset="0"/>
              </a:rPr>
              <a:t>Disaster Promising Risk Reduction for Financial Service Providers: </a:t>
            </a:r>
            <a:br>
              <a:rPr lang="en-US" sz="2000" dirty="0">
                <a:solidFill>
                  <a:srgbClr val="AE322B"/>
                </a:solidFill>
                <a:ea typeface="Roboto" charset="0"/>
                <a:cs typeface="Roboto" charset="0"/>
              </a:rPr>
            </a:br>
            <a:r>
              <a:rPr lang="en-US" sz="2000" dirty="0">
                <a:solidFill>
                  <a:srgbClr val="AE322B"/>
                </a:solidFill>
                <a:ea typeface="Roboto" charset="0"/>
                <a:cs typeface="Roboto" charset="0"/>
              </a:rPr>
              <a:t>Promising Practices for Building Resilience</a:t>
            </a:r>
            <a:br>
              <a:rPr lang="en-US" sz="2400" dirty="0">
                <a:ea typeface="Roboto" charset="0"/>
                <a:cs typeface="Roboto" charset="0"/>
              </a:rPr>
            </a:br>
            <a:endParaRPr lang="en-US" sz="2400" b="1" dirty="0">
              <a:solidFill>
                <a:schemeClr val="bg1"/>
              </a:solidFill>
              <a:ea typeface="Roboto" charset="0"/>
              <a:cs typeface="Roboto" charset="0"/>
            </a:endParaRPr>
          </a:p>
        </p:txBody>
      </p:sp>
      <p:sp>
        <p:nvSpPr>
          <p:cNvPr id="12" name="Text Box 2"/>
          <p:cNvSpPr txBox="1">
            <a:spLocks noChangeArrowheads="1"/>
          </p:cNvSpPr>
          <p:nvPr/>
        </p:nvSpPr>
        <p:spPr bwMode="auto">
          <a:xfrm>
            <a:off x="549951" y="6119922"/>
            <a:ext cx="1146175" cy="45720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800" b="1" dirty="0">
                <a:effectLst/>
                <a:latin typeface="Roboto" charset="0"/>
                <a:ea typeface="Roboto" charset="0"/>
                <a:cs typeface="Roboto" charset="0"/>
              </a:rPr>
              <a:t>SPONSORED BY</a:t>
            </a:r>
            <a:endParaRPr lang="en-US" sz="800" dirty="0">
              <a:effectLst/>
              <a:latin typeface="Roboto" charset="0"/>
              <a:ea typeface="Roboto" charset="0"/>
              <a:cs typeface="Roboto" charset="0"/>
            </a:endParaRPr>
          </a:p>
        </p:txBody>
      </p:sp>
      <p:sp>
        <p:nvSpPr>
          <p:cNvPr id="2" name="Rectangle 1"/>
          <p:cNvSpPr/>
          <p:nvPr/>
        </p:nvSpPr>
        <p:spPr>
          <a:xfrm>
            <a:off x="447040" y="6298488"/>
            <a:ext cx="200152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872" r="14181" b="10596"/>
          <a:stretch/>
        </p:blipFill>
        <p:spPr>
          <a:xfrm>
            <a:off x="3416948" y="355600"/>
            <a:ext cx="5117452" cy="4299201"/>
          </a:xfrm>
          <a:prstGeom prst="rect">
            <a:avLst/>
          </a:prstGeom>
        </p:spPr>
      </p:pic>
      <p:sp>
        <p:nvSpPr>
          <p:cNvPr id="4" name="Rectangle 3"/>
          <p:cNvSpPr/>
          <p:nvPr/>
        </p:nvSpPr>
        <p:spPr>
          <a:xfrm>
            <a:off x="609599" y="355600"/>
            <a:ext cx="2087538" cy="375920"/>
          </a:xfrm>
          <a:prstGeom prst="rect">
            <a:avLst/>
          </a:prstGeom>
          <a:solidFill>
            <a:srgbClr val="318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16" name="TextBox 15"/>
          <p:cNvSpPr txBox="1"/>
          <p:nvPr/>
        </p:nvSpPr>
        <p:spPr>
          <a:xfrm>
            <a:off x="585607" y="424338"/>
            <a:ext cx="2135521" cy="246221"/>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bg1"/>
                </a:solidFill>
                <a:effectLst/>
                <a:latin typeface="Roboto" charset="0"/>
                <a:ea typeface="Roboto" charset="0"/>
                <a:cs typeface="Roboto" charset="0"/>
              </a:rPr>
              <a:t>Resilient FSPs, Resilient</a:t>
            </a:r>
            <a:r>
              <a:rPr lang="en-US" sz="1000" b="1" kern="1200" dirty="0">
                <a:solidFill>
                  <a:schemeClr val="bg1"/>
                </a:solidFill>
                <a:effectLst/>
                <a:latin typeface="Roboto" charset="0"/>
                <a:ea typeface="Roboto" charset="0"/>
                <a:cs typeface="Roboto" charset="0"/>
              </a:rPr>
              <a:t> Clients</a:t>
            </a:r>
            <a:endParaRPr lang="en-US" sz="1000" b="1" kern="1200" baseline="0" dirty="0">
              <a:solidFill>
                <a:schemeClr val="bg1"/>
              </a:solidFill>
              <a:effectLst/>
              <a:latin typeface="Roboto" charset="0"/>
              <a:ea typeface="Roboto" charset="0"/>
              <a:cs typeface="Roboto"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6128791"/>
            <a:ext cx="1000760" cy="676985"/>
          </a:xfrm>
          <a:prstGeom prst="rect">
            <a:avLst/>
          </a:prstGeom>
        </p:spPr>
      </p:pic>
    </p:spTree>
    <p:extLst>
      <p:ext uri="{BB962C8B-B14F-4D97-AF65-F5344CB8AC3E}">
        <p14:creationId xmlns:p14="http://schemas.microsoft.com/office/powerpoint/2010/main" val="11153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508000" y="75636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Concepts and Terms</a:t>
            </a:r>
          </a:p>
        </p:txBody>
      </p:sp>
      <p:sp>
        <p:nvSpPr>
          <p:cNvPr id="13" name="TextBox 12"/>
          <p:cNvSpPr txBox="1"/>
          <p:nvPr/>
        </p:nvSpPr>
        <p:spPr>
          <a:xfrm>
            <a:off x="528320" y="2440751"/>
            <a:ext cx="8006080" cy="1051570"/>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Definition</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Scale and Frequency</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Onset Types</a:t>
            </a:r>
          </a:p>
        </p:txBody>
      </p:sp>
      <p:sp>
        <p:nvSpPr>
          <p:cNvPr id="14" name="TextBox 13"/>
          <p:cNvSpPr txBox="1"/>
          <p:nvPr/>
        </p:nvSpPr>
        <p:spPr>
          <a:xfrm>
            <a:off x="528320" y="1813215"/>
            <a:ext cx="811784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Disaster</a:t>
            </a:r>
          </a:p>
        </p:txBody>
      </p:sp>
      <p:sp>
        <p:nvSpPr>
          <p:cNvPr id="17" name="TextBox 16"/>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3"/>
              </a:rPr>
              <a:t>http://www.preventionweb.net/english/professional/terminology/</a:t>
            </a:r>
            <a:r>
              <a:rPr lang="en-US" sz="1000" dirty="0">
                <a:latin typeface="Roboto Regular" charset="0"/>
              </a:rPr>
              <a:t>)</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310" r="-10310"/>
          <a:stretch/>
        </p:blipFill>
        <p:spPr>
          <a:xfrm>
            <a:off x="4038600" y="1948632"/>
            <a:ext cx="5012604" cy="3341736"/>
          </a:xfrm>
          <a:prstGeom prst="rect">
            <a:avLst/>
          </a:prstGeom>
        </p:spPr>
      </p:pic>
      <p:sp>
        <p:nvSpPr>
          <p:cNvPr id="6" name="TextBox 5"/>
          <p:cNvSpPr txBox="1"/>
          <p:nvPr/>
        </p:nvSpPr>
        <p:spPr>
          <a:xfrm rot="16200000">
            <a:off x="3303042" y="4065647"/>
            <a:ext cx="1686560" cy="184666"/>
          </a:xfrm>
          <a:prstGeom prst="rect">
            <a:avLst/>
          </a:prstGeom>
          <a:noFill/>
        </p:spPr>
        <p:txBody>
          <a:bodyPr wrap="square" rtlCol="0">
            <a:spAutoFit/>
          </a:bodyPr>
          <a:lstStyle/>
          <a:p>
            <a:r>
              <a:rPr lang="en-US" sz="600" dirty="0" err="1">
                <a:solidFill>
                  <a:schemeClr val="bg1"/>
                </a:solidFill>
                <a:latin typeface="Roboto Regular" charset="0"/>
              </a:rPr>
              <a:t>Shutterstock.com</a:t>
            </a:r>
            <a:endParaRPr lang="en-US" sz="600" dirty="0">
              <a:solidFill>
                <a:schemeClr val="bg1"/>
              </a:solidFill>
            </a:endParaRPr>
          </a:p>
        </p:txBody>
      </p:sp>
    </p:spTree>
    <p:extLst>
      <p:ext uri="{BB962C8B-B14F-4D97-AF65-F5344CB8AC3E}">
        <p14:creationId xmlns:p14="http://schemas.microsoft.com/office/powerpoint/2010/main" val="157594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8320" y="2440751"/>
            <a:ext cx="8006080" cy="1051570"/>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Definition</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Sources</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Types</a:t>
            </a:r>
          </a:p>
        </p:txBody>
      </p:sp>
      <p:sp>
        <p:nvSpPr>
          <p:cNvPr id="18" name="TextBox 17"/>
          <p:cNvSpPr txBox="1"/>
          <p:nvPr/>
        </p:nvSpPr>
        <p:spPr>
          <a:xfrm>
            <a:off x="528320" y="1832976"/>
            <a:ext cx="4582160" cy="461665"/>
          </a:xfrm>
          <a:prstGeom prst="rect">
            <a:avLst/>
          </a:prstGeom>
          <a:noFill/>
        </p:spPr>
        <p:txBody>
          <a:bodyPr wrap="square" rtlCol="0" anchor="t">
            <a:spAutoFit/>
          </a:bodyPr>
          <a:lstStyle/>
          <a:p>
            <a:r>
              <a:rPr lang="en-US" sz="2400">
                <a:latin typeface="Roboto Light" charset="0"/>
                <a:ea typeface="Roboto Light" charset="0"/>
                <a:cs typeface="Roboto Light" charset="0"/>
              </a:rPr>
              <a:t>Hazard</a:t>
            </a:r>
            <a:endParaRPr lang="en-US" sz="2400" dirty="0">
              <a:latin typeface="Roboto Light" charset="0"/>
              <a:ea typeface="Roboto Light" charset="0"/>
              <a:cs typeface="Roboto Light" charset="0"/>
            </a:endParaRPr>
          </a:p>
        </p:txBody>
      </p:sp>
      <p:sp>
        <p:nvSpPr>
          <p:cNvPr id="19" name="TextBox 18"/>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3"/>
              </a:rPr>
              <a:t>http://www.preventionweb.net/english/professional/terminology/</a:t>
            </a:r>
            <a:r>
              <a:rPr lang="en-US" sz="1000" dirty="0">
                <a:latin typeface="Roboto Regular" charset="0"/>
              </a:rPr>
              <a:t>)</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1950262"/>
            <a:ext cx="4495800" cy="3371850"/>
          </a:xfrm>
          <a:prstGeom prst="rect">
            <a:avLst/>
          </a:prstGeom>
        </p:spPr>
      </p:pic>
      <p:sp>
        <p:nvSpPr>
          <p:cNvPr id="21" name="Title 1"/>
          <p:cNvSpPr txBox="1">
            <a:spLocks/>
          </p:cNvSpPr>
          <p:nvPr/>
        </p:nvSpPr>
        <p:spPr>
          <a:xfrm>
            <a:off x="508000" y="75636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Concepts and Terms</a:t>
            </a:r>
          </a:p>
        </p:txBody>
      </p:sp>
    </p:spTree>
    <p:extLst>
      <p:ext uri="{BB962C8B-B14F-4D97-AF65-F5344CB8AC3E}">
        <p14:creationId xmlns:p14="http://schemas.microsoft.com/office/powerpoint/2010/main" val="36418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28320" y="2440751"/>
            <a:ext cx="8006080" cy="710451"/>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Definition</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Assets Affected</a:t>
            </a:r>
          </a:p>
        </p:txBody>
      </p:sp>
      <p:sp>
        <p:nvSpPr>
          <p:cNvPr id="19" name="TextBox 18"/>
          <p:cNvSpPr txBox="1"/>
          <p:nvPr/>
        </p:nvSpPr>
        <p:spPr>
          <a:xfrm>
            <a:off x="528320" y="1822816"/>
            <a:ext cx="458216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Exposure</a:t>
            </a:r>
          </a:p>
        </p:txBody>
      </p:sp>
      <p:sp>
        <p:nvSpPr>
          <p:cNvPr id="20" name="TextBox 19"/>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3"/>
              </a:rPr>
              <a:t>http://www.preventionweb.net/english/professional/terminology/</a:t>
            </a:r>
            <a:r>
              <a:rPr lang="en-US" sz="1000" dirty="0">
                <a:latin typeface="Roboto Regular" charset="0"/>
              </a:rPr>
              <a:t>)</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261" r="1491"/>
          <a:stretch/>
        </p:blipFill>
        <p:spPr>
          <a:xfrm>
            <a:off x="4038600" y="1954896"/>
            <a:ext cx="4495800" cy="3004214"/>
          </a:xfrm>
          <a:prstGeom prst="rect">
            <a:avLst/>
          </a:prstGeom>
        </p:spPr>
      </p:pic>
      <p:sp>
        <p:nvSpPr>
          <p:cNvPr id="21" name="Title 1"/>
          <p:cNvSpPr txBox="1">
            <a:spLocks/>
          </p:cNvSpPr>
          <p:nvPr/>
        </p:nvSpPr>
        <p:spPr>
          <a:xfrm>
            <a:off x="508000" y="75636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Concepts and Terms</a:t>
            </a:r>
          </a:p>
        </p:txBody>
      </p:sp>
    </p:spTree>
    <p:extLst>
      <p:ext uri="{BB962C8B-B14F-4D97-AF65-F5344CB8AC3E}">
        <p14:creationId xmlns:p14="http://schemas.microsoft.com/office/powerpoint/2010/main" val="175034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8320" y="2440751"/>
            <a:ext cx="8006080" cy="710451"/>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Definition</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Examples</a:t>
            </a:r>
          </a:p>
        </p:txBody>
      </p:sp>
      <p:sp>
        <p:nvSpPr>
          <p:cNvPr id="18" name="TextBox 17"/>
          <p:cNvSpPr txBox="1"/>
          <p:nvPr/>
        </p:nvSpPr>
        <p:spPr>
          <a:xfrm>
            <a:off x="528320" y="1812656"/>
            <a:ext cx="458216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Vulnerability</a:t>
            </a:r>
          </a:p>
        </p:txBody>
      </p:sp>
      <p:sp>
        <p:nvSpPr>
          <p:cNvPr id="19" name="TextBox 18"/>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3"/>
              </a:rPr>
              <a:t>http://www.preventionweb.net/english/professional/terminology/</a:t>
            </a:r>
            <a:r>
              <a:rPr lang="en-US" sz="1000" dirty="0">
                <a:latin typeface="Roboto Regular" charset="0"/>
              </a:rPr>
              <a:t>)</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233" r="3238"/>
          <a:stretch/>
        </p:blipFill>
        <p:spPr>
          <a:xfrm>
            <a:off x="4038600" y="1954896"/>
            <a:ext cx="4495800" cy="3347720"/>
          </a:xfrm>
          <a:prstGeom prst="rect">
            <a:avLst/>
          </a:prstGeom>
        </p:spPr>
      </p:pic>
      <p:sp>
        <p:nvSpPr>
          <p:cNvPr id="21" name="Title 1"/>
          <p:cNvSpPr txBox="1">
            <a:spLocks/>
          </p:cNvSpPr>
          <p:nvPr/>
        </p:nvSpPr>
        <p:spPr>
          <a:xfrm>
            <a:off x="508000" y="75636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Concepts and Terms</a:t>
            </a:r>
          </a:p>
        </p:txBody>
      </p:sp>
    </p:spTree>
    <p:extLst>
      <p:ext uri="{BB962C8B-B14F-4D97-AF65-F5344CB8AC3E}">
        <p14:creationId xmlns:p14="http://schemas.microsoft.com/office/powerpoint/2010/main" val="47674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28320" y="2440751"/>
            <a:ext cx="8006080" cy="710451"/>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Definition</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Examples</a:t>
            </a:r>
          </a:p>
        </p:txBody>
      </p:sp>
      <p:sp>
        <p:nvSpPr>
          <p:cNvPr id="14" name="TextBox 13"/>
          <p:cNvSpPr txBox="1"/>
          <p:nvPr/>
        </p:nvSpPr>
        <p:spPr>
          <a:xfrm>
            <a:off x="528320" y="1822816"/>
            <a:ext cx="458216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Capacity</a:t>
            </a:r>
          </a:p>
        </p:txBody>
      </p:sp>
      <p:sp>
        <p:nvSpPr>
          <p:cNvPr id="17" name="TextBox 16"/>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3"/>
              </a:rPr>
              <a:t>http://www.preventionweb.net/english/professional/terminology/</a:t>
            </a:r>
            <a:r>
              <a:rPr lang="en-US" sz="1000" dirty="0">
                <a:latin typeface="Roboto Regular" charset="0"/>
              </a:rPr>
              <a:t>)</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716"/>
          <a:stretch/>
        </p:blipFill>
        <p:spPr>
          <a:xfrm>
            <a:off x="4038600" y="1953464"/>
            <a:ext cx="4495800" cy="2779776"/>
          </a:xfrm>
          <a:prstGeom prst="rect">
            <a:avLst/>
          </a:prstGeom>
        </p:spPr>
      </p:pic>
      <p:sp>
        <p:nvSpPr>
          <p:cNvPr id="21" name="Title 1"/>
          <p:cNvSpPr txBox="1">
            <a:spLocks/>
          </p:cNvSpPr>
          <p:nvPr/>
        </p:nvSpPr>
        <p:spPr>
          <a:xfrm>
            <a:off x="508000" y="75636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Concepts and Terms</a:t>
            </a:r>
          </a:p>
        </p:txBody>
      </p:sp>
    </p:spTree>
    <p:extLst>
      <p:ext uri="{BB962C8B-B14F-4D97-AF65-F5344CB8AC3E}">
        <p14:creationId xmlns:p14="http://schemas.microsoft.com/office/powerpoint/2010/main" val="15814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8320" y="2207294"/>
            <a:ext cx="8615680" cy="507831"/>
          </a:xfrm>
          <a:prstGeom prst="rect">
            <a:avLst/>
          </a:prstGeom>
          <a:noFill/>
        </p:spPr>
        <p:txBody>
          <a:bodyPr wrap="square" rtlCol="0" anchor="t">
            <a:spAutoFit/>
          </a:bodyPr>
          <a:lstStyle/>
          <a:p>
            <a:pPr>
              <a:spcBef>
                <a:spcPts val="450"/>
              </a:spcBef>
              <a:buClr>
                <a:srgbClr val="318DC1"/>
              </a:buClr>
              <a:buSzPct val="125000"/>
            </a:pPr>
            <a:r>
              <a:rPr lang="en-US" sz="2700" b="1" dirty="0">
                <a:solidFill>
                  <a:srgbClr val="AE322B"/>
                </a:solidFill>
                <a:latin typeface="Roboto" charset="0"/>
                <a:ea typeface="Roboto" charset="0"/>
                <a:cs typeface="Roboto" charset="0"/>
              </a:rPr>
              <a:t>RISK </a:t>
            </a:r>
            <a:r>
              <a:rPr lang="en-US" sz="2700" dirty="0">
                <a:latin typeface="Roboto" charset="0"/>
                <a:ea typeface="Roboto" charset="0"/>
                <a:cs typeface="Roboto" charset="0"/>
              </a:rPr>
              <a:t> = F (Hazard, Exposure, Vulnerability, Capacity)</a:t>
            </a:r>
          </a:p>
        </p:txBody>
      </p:sp>
      <p:sp>
        <p:nvSpPr>
          <p:cNvPr id="19" name="TextBox 18"/>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3"/>
              </a:rPr>
              <a:t>http://www.preventionweb.net/english/professional/terminology/</a:t>
            </a:r>
            <a:r>
              <a:rPr lang="en-US" sz="1000" dirty="0">
                <a:latin typeface="Roboto Regular" charset="0"/>
              </a:rPr>
              <a:t>)</a:t>
            </a: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2409" r="30747"/>
          <a:stretch/>
        </p:blipFill>
        <p:spPr>
          <a:xfrm>
            <a:off x="4551680" y="2991042"/>
            <a:ext cx="2072640" cy="2430732"/>
          </a:xfrm>
          <a:prstGeom prst="rect">
            <a:avLst/>
          </a:prstGeom>
        </p:spPr>
      </p:pic>
      <p:sp>
        <p:nvSpPr>
          <p:cNvPr id="18" name="TextBox 17"/>
          <p:cNvSpPr txBox="1"/>
          <p:nvPr/>
        </p:nvSpPr>
        <p:spPr>
          <a:xfrm>
            <a:off x="528320" y="1595443"/>
            <a:ext cx="596392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Disaster Risk: Linkages of Concepts</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8620" t="681" r="29659" b="4535"/>
          <a:stretch/>
        </p:blipFill>
        <p:spPr>
          <a:xfrm>
            <a:off x="6715760" y="2991042"/>
            <a:ext cx="1818640" cy="2434142"/>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4823" t="829" r="12568"/>
          <a:stretch/>
        </p:blipFill>
        <p:spPr>
          <a:xfrm>
            <a:off x="2509520" y="2971800"/>
            <a:ext cx="1950720" cy="2451546"/>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3472" t="113" r="31077" b="-113"/>
          <a:stretch/>
        </p:blipFill>
        <p:spPr>
          <a:xfrm>
            <a:off x="609600" y="2989470"/>
            <a:ext cx="1798320" cy="2432304"/>
          </a:xfrm>
          <a:prstGeom prst="rect">
            <a:avLst/>
          </a:prstGeom>
        </p:spPr>
      </p:pic>
      <p:sp>
        <p:nvSpPr>
          <p:cNvPr id="24" name="Title 1"/>
          <p:cNvSpPr txBox="1">
            <a:spLocks/>
          </p:cNvSpPr>
          <p:nvPr/>
        </p:nvSpPr>
        <p:spPr>
          <a:xfrm>
            <a:off x="508000" y="75636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Concepts and Terms</a:t>
            </a:r>
          </a:p>
        </p:txBody>
      </p:sp>
    </p:spTree>
    <p:extLst>
      <p:ext uri="{BB962C8B-B14F-4D97-AF65-F5344CB8AC3E}">
        <p14:creationId xmlns:p14="http://schemas.microsoft.com/office/powerpoint/2010/main" val="81579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28320" y="2440751"/>
            <a:ext cx="8006080" cy="710451"/>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Definition</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Examples</a:t>
            </a:r>
          </a:p>
        </p:txBody>
      </p:sp>
      <p:sp>
        <p:nvSpPr>
          <p:cNvPr id="17" name="TextBox 16"/>
          <p:cNvSpPr txBox="1"/>
          <p:nvPr/>
        </p:nvSpPr>
        <p:spPr>
          <a:xfrm>
            <a:off x="528320" y="1832976"/>
            <a:ext cx="458216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Resilience</a:t>
            </a:r>
          </a:p>
        </p:txBody>
      </p:sp>
      <p:sp>
        <p:nvSpPr>
          <p:cNvPr id="18" name="TextBox 17"/>
          <p:cNvSpPr txBox="1"/>
          <p:nvPr/>
        </p:nvSpPr>
        <p:spPr>
          <a:xfrm>
            <a:off x="528320" y="5571960"/>
            <a:ext cx="8006080" cy="553998"/>
          </a:xfrm>
          <a:prstGeom prst="rect">
            <a:avLst/>
          </a:prstGeom>
          <a:noFill/>
        </p:spPr>
        <p:txBody>
          <a:bodyPr wrap="square" rtlCol="0">
            <a:spAutoFit/>
          </a:bodyPr>
          <a:lstStyle/>
          <a:p>
            <a:r>
              <a:rPr lang="en-US" sz="1000" dirty="0">
                <a:latin typeface="Roboto Regular" charset="0"/>
              </a:rPr>
              <a:t>Sources: The Seep Network. Minimum Economic Recovery Standards. Third Edition. 2017. </a:t>
            </a:r>
            <a:r>
              <a:rPr lang="en-US" sz="1000" dirty="0">
                <a:solidFill>
                  <a:schemeClr val="bg1"/>
                </a:solidFill>
                <a:latin typeface="Roboto Regular" charset="0"/>
                <a:hlinkClick r:id="rId3"/>
              </a:rPr>
              <a:t>www.mershandbook.org</a:t>
            </a:r>
            <a:r>
              <a:rPr lang="en-US" sz="1000" dirty="0">
                <a:solidFill>
                  <a:schemeClr val="bg1"/>
                </a:solidFill>
                <a:latin typeface="Roboto Regular" charset="0"/>
              </a:rPr>
              <a:t> </a:t>
            </a:r>
          </a:p>
          <a:p>
            <a:r>
              <a:rPr lang="en-US" sz="1000" dirty="0">
                <a:latin typeface="Roboto Regular" charset="0"/>
              </a:rPr>
              <a:t>UNISDR. 2 February 2017 (</a:t>
            </a:r>
            <a:r>
              <a:rPr lang="en-US" sz="1000" u="sng" dirty="0">
                <a:solidFill>
                  <a:schemeClr val="bg1"/>
                </a:solidFill>
                <a:latin typeface="Roboto Regular" charset="0"/>
                <a:hlinkClick r:id="rId4"/>
              </a:rPr>
              <a:t>http://www.preventionweb.net/english/professional/terminology/</a:t>
            </a:r>
            <a:r>
              <a:rPr lang="en-US" sz="1000" dirty="0">
                <a:solidFill>
                  <a:schemeClr val="bg1"/>
                </a:solidFill>
                <a:latin typeface="Roboto Regular" charset="0"/>
                <a:hlinkClick r:id="rId4"/>
              </a:rPr>
              <a:t>)</a:t>
            </a:r>
            <a:endParaRPr lang="en-US" sz="1000" dirty="0">
              <a:solidFill>
                <a:schemeClr val="bg1"/>
              </a:solidFill>
              <a:latin typeface="Roboto Regular" charset="0"/>
            </a:endParaRPr>
          </a:p>
          <a:p>
            <a:endParaRPr lang="en-US" sz="1000" dirty="0">
              <a:latin typeface="Roboto Regular"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6000" b="21501"/>
          <a:stretch/>
        </p:blipFill>
        <p:spPr>
          <a:xfrm>
            <a:off x="4038600" y="1943099"/>
            <a:ext cx="4495800" cy="3540157"/>
          </a:xfrm>
          <a:prstGeom prst="rect">
            <a:avLst/>
          </a:prstGeom>
        </p:spPr>
      </p:pic>
      <p:sp>
        <p:nvSpPr>
          <p:cNvPr id="21" name="Title 1"/>
          <p:cNvSpPr txBox="1">
            <a:spLocks/>
          </p:cNvSpPr>
          <p:nvPr/>
        </p:nvSpPr>
        <p:spPr>
          <a:xfrm>
            <a:off x="508000" y="75636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Concepts and Terms</a:t>
            </a:r>
          </a:p>
        </p:txBody>
      </p:sp>
    </p:spTree>
    <p:extLst>
      <p:ext uri="{BB962C8B-B14F-4D97-AF65-F5344CB8AC3E}">
        <p14:creationId xmlns:p14="http://schemas.microsoft.com/office/powerpoint/2010/main" val="319907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8320" y="1943100"/>
            <a:ext cx="3738880" cy="830997"/>
          </a:xfrm>
          <a:prstGeom prst="rect">
            <a:avLst/>
          </a:prstGeom>
          <a:noFill/>
        </p:spPr>
        <p:txBody>
          <a:bodyPr wrap="square" rtlCol="0" anchor="t">
            <a:spAutoFit/>
          </a:bodyPr>
          <a:lstStyle/>
          <a:p>
            <a:r>
              <a:rPr lang="en-US" sz="2400" dirty="0">
                <a:latin typeface="Roboto Light" charset="0"/>
                <a:ea typeface="Roboto Light" charset="0"/>
                <a:cs typeface="Roboto Light" charset="0"/>
              </a:rPr>
              <a:t>Location-Specific </a:t>
            </a:r>
            <a:br>
              <a:rPr lang="en-US" sz="2400" dirty="0">
                <a:latin typeface="Roboto Light" charset="0"/>
                <a:ea typeface="Roboto Light" charset="0"/>
                <a:cs typeface="Roboto Light" charset="0"/>
              </a:rPr>
            </a:br>
            <a:r>
              <a:rPr lang="en-US" sz="2400" dirty="0">
                <a:latin typeface="Roboto Light" charset="0"/>
                <a:ea typeface="Roboto Light" charset="0"/>
                <a:cs typeface="Roboto Light" charset="0"/>
              </a:rPr>
              <a:t>Context</a:t>
            </a:r>
          </a:p>
        </p:txBody>
      </p:sp>
      <p:sp>
        <p:nvSpPr>
          <p:cNvPr id="8" name="Title 1"/>
          <p:cNvSpPr txBox="1">
            <a:spLocks/>
          </p:cNvSpPr>
          <p:nvPr/>
        </p:nvSpPr>
        <p:spPr>
          <a:xfrm>
            <a:off x="528320" y="745356"/>
            <a:ext cx="7924800" cy="524644"/>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baseline="0">
                <a:solidFill>
                  <a:schemeClr val="tx1"/>
                </a:solidFill>
                <a:latin typeface="Roboto" charset="0"/>
                <a:ea typeface="+mj-ea"/>
                <a:cs typeface="+mj-cs"/>
              </a:defRPr>
            </a:lvl1pPr>
          </a:lstStyle>
          <a:p>
            <a:pPr algn="l"/>
            <a:r>
              <a:rPr lang="en-CA" sz="3600" dirty="0">
                <a:solidFill>
                  <a:srgbClr val="AE322B"/>
                </a:solidFill>
                <a:ea typeface="Roboto" charset="0"/>
                <a:cs typeface="Roboto" charset="0"/>
              </a:rPr>
              <a:t>DRR in &lt;insert geographic region/name of the country)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930" y="1943100"/>
            <a:ext cx="5284470" cy="3522980"/>
          </a:xfrm>
          <a:prstGeom prst="rect">
            <a:avLst/>
          </a:prstGeom>
        </p:spPr>
      </p:pic>
    </p:spTree>
    <p:extLst>
      <p:ext uri="{BB962C8B-B14F-4D97-AF65-F5344CB8AC3E}">
        <p14:creationId xmlns:p14="http://schemas.microsoft.com/office/powerpoint/2010/main" val="170167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831840"/>
          </a:xfrm>
          <a:prstGeom prst="rect">
            <a:avLst/>
          </a:prstGeom>
          <a:gradFill>
            <a:gsLst>
              <a:gs pos="15000">
                <a:srgbClr val="318DC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10" name="Title 1"/>
          <p:cNvSpPr txBox="1">
            <a:spLocks/>
          </p:cNvSpPr>
          <p:nvPr/>
        </p:nvSpPr>
        <p:spPr>
          <a:xfrm>
            <a:off x="528320" y="2807836"/>
            <a:ext cx="7924800" cy="524644"/>
          </a:xfrm>
          <a:prstGeom prst="rect">
            <a:avLst/>
          </a:prstGeom>
          <a:effectLst/>
        </p:spPr>
        <p:txBody>
          <a:bodyPr vert="horz" lIns="91440" tIns="45720" rIns="91440" bIns="45720" rtlCol="0" anchor="t">
            <a:noAutofit/>
          </a:bodyPr>
          <a:lstStyle>
            <a:lvl1pPr algn="l" defTabSz="685800" rtl="0" eaLnBrk="1" latinLnBrk="0" hangingPunct="1">
              <a:lnSpc>
                <a:spcPct val="90000"/>
              </a:lnSpc>
              <a:spcBef>
                <a:spcPct val="0"/>
              </a:spcBef>
              <a:buNone/>
              <a:defRPr sz="3300" b="0" i="0" kern="1200">
                <a:solidFill>
                  <a:srgbClr val="AE322B"/>
                </a:solidFill>
                <a:effectLst/>
                <a:latin typeface="Roboto Light" charset="0"/>
                <a:ea typeface="+mj-ea"/>
                <a:cs typeface="+mj-cs"/>
              </a:defRPr>
            </a:lvl1pPr>
          </a:lstStyle>
          <a:p>
            <a:pPr>
              <a:spcBef>
                <a:spcPts val="450"/>
              </a:spcBef>
            </a:pPr>
            <a:r>
              <a:rPr lang="en-US" sz="3600" dirty="0">
                <a:ea typeface="Roboto Light" charset="0"/>
                <a:cs typeface="Roboto Light" charset="0"/>
              </a:rPr>
              <a:t>Applying Promising Practices Along the Disaster Risk Management Cycle</a:t>
            </a:r>
          </a:p>
        </p:txBody>
      </p:sp>
      <p:sp>
        <p:nvSpPr>
          <p:cNvPr id="12" name="TextBox 11"/>
          <p:cNvSpPr txBox="1"/>
          <p:nvPr/>
        </p:nvSpPr>
        <p:spPr>
          <a:xfrm>
            <a:off x="521949" y="424338"/>
            <a:ext cx="1043876"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a:solidFill>
                  <a:schemeClr val="bg1"/>
                </a:solidFill>
                <a:effectLst/>
                <a:latin typeface="Roboto" charset="0"/>
                <a:ea typeface="Roboto" charset="0"/>
                <a:cs typeface="Roboto" charset="0"/>
              </a:rPr>
              <a:t>Module 3</a:t>
            </a:r>
          </a:p>
        </p:txBody>
      </p:sp>
    </p:spTree>
    <p:extLst>
      <p:ext uri="{BB962C8B-B14F-4D97-AF65-F5344CB8AC3E}">
        <p14:creationId xmlns:p14="http://schemas.microsoft.com/office/powerpoint/2010/main" val="212463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08000" y="868125"/>
            <a:ext cx="6482080" cy="843932"/>
          </a:xfrm>
          <a:prstGeom prst="rect">
            <a:avLst/>
          </a:prstGeom>
        </p:spPr>
        <p:txBody>
          <a:bodyPr vert="horz" lIns="91440" tIns="45720" rIns="91440" bIns="45720" rtlCol="0" anchor="t">
            <a:normAutofit fontScale="92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Promising Practices: </a:t>
            </a:r>
            <a:br>
              <a:rPr lang="en-CA" sz="3600" dirty="0">
                <a:solidFill>
                  <a:srgbClr val="AE322B"/>
                </a:solidFill>
                <a:latin typeface="Roboto Regular" charset="0"/>
                <a:ea typeface="Roboto" panose="02000000000000000000" pitchFamily="2" charset="0"/>
                <a:cs typeface="Roboto" panose="02000000000000000000" pitchFamily="2" charset="0"/>
              </a:rPr>
            </a:br>
            <a:r>
              <a:rPr lang="en-CA" sz="3600" dirty="0">
                <a:solidFill>
                  <a:srgbClr val="AE322B"/>
                </a:solidFill>
                <a:latin typeface="Roboto Regular" charset="0"/>
                <a:ea typeface="Roboto" panose="02000000000000000000" pitchFamily="2" charset="0"/>
                <a:cs typeface="Roboto" panose="02000000000000000000" pitchFamily="2" charset="0"/>
              </a:rPr>
              <a:t>Client-Centric Approaches</a:t>
            </a:r>
          </a:p>
        </p:txBody>
      </p:sp>
      <p:sp>
        <p:nvSpPr>
          <p:cNvPr id="12" name="TextBox 11"/>
          <p:cNvSpPr txBox="1"/>
          <p:nvPr/>
        </p:nvSpPr>
        <p:spPr>
          <a:xfrm>
            <a:off x="528320" y="2669162"/>
            <a:ext cx="8006080" cy="3118803"/>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FSPs focused on financial inclusion are also subject to shocks and stresses</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Loan portfolios concentrated in low-income, vulnerable populations with higher exposure to shocks and disasters</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DRR can support poor households to diversify income and increase resiliency</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Post-disaster response tools are more useful when combined with prevention and preparedness designed to minimize risk for clients</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Preparation and prevention help reduce disaster impact and diversify coping mechanisms for FSPs and clients</a:t>
            </a:r>
          </a:p>
        </p:txBody>
      </p:sp>
      <p:sp>
        <p:nvSpPr>
          <p:cNvPr id="13" name="TextBox 12"/>
          <p:cNvSpPr txBox="1"/>
          <p:nvPr/>
        </p:nvSpPr>
        <p:spPr>
          <a:xfrm>
            <a:off x="528320" y="1802496"/>
            <a:ext cx="458216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Context: Why DRR for FSPs?</a:t>
            </a:r>
          </a:p>
        </p:txBody>
      </p:sp>
    </p:spTree>
    <p:extLst>
      <p:ext uri="{BB962C8B-B14F-4D97-AF65-F5344CB8AC3E}">
        <p14:creationId xmlns:p14="http://schemas.microsoft.com/office/powerpoint/2010/main" val="131110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8320" y="1404002"/>
            <a:ext cx="8458204" cy="1200329"/>
          </a:xfrm>
          <a:prstGeom prst="rect">
            <a:avLst/>
          </a:prstGeom>
          <a:noFill/>
        </p:spPr>
        <p:txBody>
          <a:bodyPr wrap="square" rtlCol="0" anchor="t">
            <a:spAutoFit/>
          </a:bodyPr>
          <a:lstStyle/>
          <a:p>
            <a:r>
              <a:rPr lang="en-CA" sz="2400" dirty="0">
                <a:latin typeface="Roboto Light" charset="0"/>
                <a:ea typeface="Roboto Light" charset="0"/>
                <a:cs typeface="Roboto Light" charset="0"/>
              </a:rPr>
              <a:t>Awareness Raising of DRR Practices for FSPs, </a:t>
            </a:r>
            <a:br>
              <a:rPr lang="en-CA" sz="2400" dirty="0">
                <a:latin typeface="Roboto Light" charset="0"/>
                <a:ea typeface="Roboto Light" charset="0"/>
                <a:cs typeface="Roboto Light" charset="0"/>
              </a:rPr>
            </a:br>
            <a:r>
              <a:rPr lang="en-CA" sz="2400" dirty="0">
                <a:latin typeface="Roboto Light" charset="0"/>
                <a:ea typeface="Roboto Light" charset="0"/>
                <a:cs typeface="Roboto Light" charset="0"/>
              </a:rPr>
              <a:t>Clients and Key Stakeholders</a:t>
            </a:r>
          </a:p>
          <a:p>
            <a:r>
              <a:rPr lang="en-US" sz="2400" dirty="0">
                <a:latin typeface="Roboto" panose="02000000000000000000"/>
              </a:rPr>
              <a:t> </a:t>
            </a:r>
          </a:p>
        </p:txBody>
      </p:sp>
      <p:sp>
        <p:nvSpPr>
          <p:cNvPr id="6" name="TextBox 5"/>
          <p:cNvSpPr txBox="1"/>
          <p:nvPr/>
        </p:nvSpPr>
        <p:spPr>
          <a:xfrm>
            <a:off x="528320" y="2440751"/>
            <a:ext cx="5189801" cy="3182923"/>
          </a:xfrm>
          <a:prstGeom prst="rect">
            <a:avLst/>
          </a:prstGeom>
          <a:noFill/>
        </p:spPr>
        <p:txBody>
          <a:bodyPr wrap="square" rtlCol="0" anchor="t">
            <a:spAutoFit/>
          </a:bodyPr>
          <a:lstStyle/>
          <a:p>
            <a:pPr>
              <a:spcBef>
                <a:spcPts val="450"/>
              </a:spcBef>
            </a:pPr>
            <a:r>
              <a:rPr lang="en-US" dirty="0">
                <a:latin typeface="Roboto Medium" charset="0"/>
                <a:ea typeface="Roboto Medium" charset="0"/>
                <a:cs typeface="Roboto Medium" charset="0"/>
              </a:rPr>
              <a:t>Topics and Objectives:</a:t>
            </a:r>
          </a:p>
          <a:p>
            <a:pPr marL="342900" indent="-342900">
              <a:spcBef>
                <a:spcPts val="450"/>
              </a:spcBef>
              <a:buFont typeface="+mj-lt"/>
              <a:buAutoNum type="arabicPeriod"/>
            </a:pPr>
            <a:r>
              <a:rPr lang="en-US" dirty="0">
                <a:latin typeface="Roboto" charset="0"/>
                <a:ea typeface="Roboto" charset="0"/>
                <a:cs typeface="Roboto" charset="0"/>
              </a:rPr>
              <a:t>Discuss DRR concepts and terminology </a:t>
            </a:r>
          </a:p>
          <a:p>
            <a:pPr marL="342900" indent="-342900">
              <a:spcBef>
                <a:spcPts val="450"/>
              </a:spcBef>
              <a:buFont typeface="+mj-lt"/>
              <a:buAutoNum type="arabicPeriod"/>
            </a:pPr>
            <a:r>
              <a:rPr lang="en-US" dirty="0">
                <a:latin typeface="Roboto" charset="0"/>
                <a:ea typeface="Roboto" charset="0"/>
                <a:cs typeface="Roboto" charset="0"/>
              </a:rPr>
              <a:t>Identify linkages between hazards, exposure, vulnerability to hazards, capacity and level </a:t>
            </a:r>
            <a:br>
              <a:rPr lang="en-US" dirty="0">
                <a:latin typeface="Roboto" charset="0"/>
                <a:ea typeface="Roboto" charset="0"/>
                <a:cs typeface="Roboto" charset="0"/>
              </a:rPr>
            </a:br>
            <a:r>
              <a:rPr lang="en-US" dirty="0">
                <a:latin typeface="Roboto" charset="0"/>
                <a:ea typeface="Roboto" charset="0"/>
                <a:cs typeface="Roboto" charset="0"/>
              </a:rPr>
              <a:t>of risk in DRR</a:t>
            </a:r>
          </a:p>
          <a:p>
            <a:pPr marL="342900" indent="-342900">
              <a:spcBef>
                <a:spcPts val="450"/>
              </a:spcBef>
              <a:buFont typeface="+mj-lt"/>
              <a:buAutoNum type="arabicPeriod"/>
            </a:pPr>
            <a:r>
              <a:rPr lang="en-US" dirty="0">
                <a:latin typeface="Roboto" charset="0"/>
                <a:ea typeface="Roboto" charset="0"/>
                <a:cs typeface="Roboto" charset="0"/>
              </a:rPr>
              <a:t>Recognize DRR practices that foster resiliency for FSPs, clients and stakeholders</a:t>
            </a:r>
          </a:p>
          <a:p>
            <a:pPr marL="342900" indent="-342900">
              <a:spcBef>
                <a:spcPts val="450"/>
              </a:spcBef>
              <a:buFont typeface="+mj-lt"/>
              <a:buAutoNum type="arabicPeriod"/>
            </a:pPr>
            <a:r>
              <a:rPr lang="en-US" dirty="0">
                <a:latin typeface="Roboto" charset="0"/>
                <a:ea typeface="Roboto" charset="0"/>
                <a:cs typeface="Roboto" charset="0"/>
              </a:rPr>
              <a:t>Practice disaster risk mapping </a:t>
            </a:r>
          </a:p>
          <a:p>
            <a:pPr marL="342900" indent="-342900">
              <a:spcBef>
                <a:spcPts val="450"/>
              </a:spcBef>
              <a:buFont typeface="+mj-lt"/>
              <a:buAutoNum type="arabicPeriod"/>
            </a:pPr>
            <a:r>
              <a:rPr lang="en-US" dirty="0">
                <a:latin typeface="Roboto" charset="0"/>
                <a:ea typeface="Roboto" charset="0"/>
                <a:cs typeface="Roboto" charset="0"/>
              </a:rPr>
              <a:t>Knowledge sharing: DRR strategies and approaches across sectors</a:t>
            </a:r>
          </a:p>
        </p:txBody>
      </p:sp>
      <p:sp>
        <p:nvSpPr>
          <p:cNvPr id="9" name="Title 1"/>
          <p:cNvSpPr txBox="1">
            <a:spLocks/>
          </p:cNvSpPr>
          <p:nvPr/>
        </p:nvSpPr>
        <p:spPr>
          <a:xfrm>
            <a:off x="472437" y="2604331"/>
            <a:ext cx="4623437" cy="130751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CA" sz="2700" dirty="0">
              <a:solidFill>
                <a:srgbClr val="728472"/>
              </a:solidFill>
              <a:latin typeface="Roboto" panose="02000000000000000000" pitchFamily="2" charset="0"/>
              <a:ea typeface="Roboto" panose="02000000000000000000" pitchFamily="2" charset="0"/>
              <a:cs typeface="Roboto" panose="02000000000000000000" pitchFamily="2" charset="0"/>
            </a:endParaRPr>
          </a:p>
        </p:txBody>
      </p:sp>
      <p:sp>
        <p:nvSpPr>
          <p:cNvPr id="11" name="Title 1"/>
          <p:cNvSpPr txBox="1">
            <a:spLocks/>
          </p:cNvSpPr>
          <p:nvPr/>
        </p:nvSpPr>
        <p:spPr>
          <a:xfrm>
            <a:off x="528320" y="745356"/>
            <a:ext cx="7924800" cy="524644"/>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baseline="0">
                <a:solidFill>
                  <a:schemeClr val="tx1"/>
                </a:solidFill>
                <a:latin typeface="Roboto" charset="0"/>
                <a:ea typeface="+mj-ea"/>
                <a:cs typeface="+mj-cs"/>
              </a:defRPr>
            </a:lvl1pPr>
          </a:lstStyle>
          <a:p>
            <a:pPr algn="l"/>
            <a:r>
              <a:rPr lang="en-CA" sz="3600" dirty="0">
                <a:solidFill>
                  <a:srgbClr val="AE322B"/>
                </a:solidFill>
                <a:ea typeface="Roboto" charset="0"/>
                <a:cs typeface="Roboto" charset="0"/>
              </a:rPr>
              <a:t>Workshop Objectives</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197"/>
          <a:stretch/>
        </p:blipFill>
        <p:spPr>
          <a:xfrm>
            <a:off x="6005186" y="2738333"/>
            <a:ext cx="2447934" cy="2666498"/>
          </a:xfrm>
          <a:prstGeom prst="rect">
            <a:avLst/>
          </a:prstGeom>
          <a:ln>
            <a:noFill/>
          </a:ln>
          <a:effectLst>
            <a:outerShdw blurRad="190500" algn="tl" rotWithShape="0">
              <a:schemeClr val="bg1">
                <a:alpha val="70000"/>
              </a:schemeClr>
            </a:outerShdw>
          </a:effectLst>
        </p:spPr>
      </p:pic>
    </p:spTree>
    <p:extLst>
      <p:ext uri="{BB962C8B-B14F-4D97-AF65-F5344CB8AC3E}">
        <p14:creationId xmlns:p14="http://schemas.microsoft.com/office/powerpoint/2010/main" val="12804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943100"/>
            <a:ext cx="4620768" cy="4029456"/>
          </a:xfrm>
          <a:prstGeom prst="rect">
            <a:avLst/>
          </a:prstGeom>
        </p:spPr>
      </p:pic>
      <p:sp>
        <p:nvSpPr>
          <p:cNvPr id="8" name="Title 1"/>
          <p:cNvSpPr txBox="1">
            <a:spLocks/>
          </p:cNvSpPr>
          <p:nvPr/>
        </p:nvSpPr>
        <p:spPr>
          <a:xfrm>
            <a:off x="508000" y="868125"/>
            <a:ext cx="6482080" cy="843932"/>
          </a:xfrm>
          <a:prstGeom prst="rect">
            <a:avLst/>
          </a:prstGeom>
        </p:spPr>
        <p:txBody>
          <a:bodyPr vert="horz" lIns="91440" tIns="45720" rIns="91440" bIns="45720" rtlCol="0" anchor="t">
            <a:normAutofit fontScale="92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Promising Practices: </a:t>
            </a:r>
            <a:br>
              <a:rPr lang="en-CA" sz="3600" dirty="0">
                <a:solidFill>
                  <a:srgbClr val="AE322B"/>
                </a:solidFill>
                <a:latin typeface="Roboto Regular" charset="0"/>
                <a:ea typeface="Roboto" panose="02000000000000000000" pitchFamily="2" charset="0"/>
                <a:cs typeface="Roboto" panose="02000000000000000000" pitchFamily="2" charset="0"/>
              </a:rPr>
            </a:br>
            <a:r>
              <a:rPr lang="en-CA" sz="3600" dirty="0">
                <a:solidFill>
                  <a:srgbClr val="AE322B"/>
                </a:solidFill>
                <a:latin typeface="Roboto Regular" charset="0"/>
                <a:ea typeface="Roboto" panose="02000000000000000000" pitchFamily="2" charset="0"/>
                <a:cs typeface="Roboto" panose="02000000000000000000" pitchFamily="2" charset="0"/>
              </a:rPr>
              <a:t>Client-Centric Approaches</a:t>
            </a:r>
          </a:p>
        </p:txBody>
      </p:sp>
      <p:sp>
        <p:nvSpPr>
          <p:cNvPr id="11" name="TextBox 10"/>
          <p:cNvSpPr txBox="1"/>
          <p:nvPr/>
        </p:nvSpPr>
        <p:spPr>
          <a:xfrm>
            <a:off x="528320" y="2694751"/>
            <a:ext cx="4328160" cy="3118803"/>
          </a:xfrm>
          <a:prstGeom prst="rect">
            <a:avLst/>
          </a:prstGeom>
          <a:noFill/>
        </p:spPr>
        <p:txBody>
          <a:bodyPr wrap="square" rtlCol="0" anchor="t">
            <a:spAutoFit/>
          </a:bodyPr>
          <a:lstStyle/>
          <a:p>
            <a:pPr>
              <a:spcBef>
                <a:spcPts val="450"/>
              </a:spcBef>
              <a:buClr>
                <a:srgbClr val="318DC1"/>
              </a:buClr>
              <a:buSzPct val="125000"/>
            </a:pPr>
            <a:r>
              <a:rPr lang="en-US" dirty="0">
                <a:solidFill>
                  <a:srgbClr val="AE322B"/>
                </a:solidFill>
                <a:latin typeface="Roboto" charset="0"/>
                <a:ea typeface="Roboto" charset="0"/>
                <a:cs typeface="Roboto" charset="0"/>
              </a:rPr>
              <a:t>Activity Overview</a:t>
            </a:r>
          </a:p>
          <a:p>
            <a:pPr>
              <a:spcBef>
                <a:spcPts val="450"/>
              </a:spcBef>
              <a:buClr>
                <a:srgbClr val="318DC1"/>
              </a:buClr>
              <a:buSzPct val="125000"/>
            </a:pPr>
            <a:r>
              <a:rPr lang="en-US" dirty="0">
                <a:latin typeface="Roboto Medium" charset="0"/>
                <a:ea typeface="Roboto Medium" charset="0"/>
                <a:cs typeface="Roboto Medium" charset="0"/>
              </a:rPr>
              <a:t>For each phase of the cycle:</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Definitions </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Guided by the handout - take 10 minutes to discuss/share own experiences with promising practices, products, and strategies for FSPs.</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Large group will take 5 minutes to reflect on results of the small groups’ experience sharing</a:t>
            </a:r>
          </a:p>
        </p:txBody>
      </p:sp>
      <p:sp>
        <p:nvSpPr>
          <p:cNvPr id="12" name="TextBox 11"/>
          <p:cNvSpPr txBox="1"/>
          <p:nvPr/>
        </p:nvSpPr>
        <p:spPr>
          <a:xfrm>
            <a:off x="528320" y="1802496"/>
            <a:ext cx="458216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Presentation &amp; Group Work</a:t>
            </a:r>
          </a:p>
        </p:txBody>
      </p:sp>
    </p:spTree>
    <p:extLst>
      <p:ext uri="{BB962C8B-B14F-4D97-AF65-F5344CB8AC3E}">
        <p14:creationId xmlns:p14="http://schemas.microsoft.com/office/powerpoint/2010/main" val="144356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3"/>
              </a:rPr>
              <a:t>http://www.preventionweb.net/english/professional/terminology/</a:t>
            </a:r>
            <a:r>
              <a:rPr lang="en-US" sz="1000" dirty="0">
                <a:latin typeface="Roboto Regular" charset="0"/>
              </a:rPr>
              <a:t>)</a:t>
            </a:r>
          </a:p>
        </p:txBody>
      </p:sp>
      <p:sp>
        <p:nvSpPr>
          <p:cNvPr id="9" name="Title 1"/>
          <p:cNvSpPr txBox="1">
            <a:spLocks/>
          </p:cNvSpPr>
          <p:nvPr/>
        </p:nvSpPr>
        <p:spPr>
          <a:xfrm>
            <a:off x="508000" y="756365"/>
            <a:ext cx="6482080" cy="843932"/>
          </a:xfrm>
          <a:prstGeom prst="rect">
            <a:avLst/>
          </a:prstGeom>
        </p:spPr>
        <p:txBody>
          <a:bodyPr vert="horz" lIns="91440" tIns="45720" rIns="91440" bIns="45720" rtlCol="0" anchor="t">
            <a:normAutofit fontScale="925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Disaster Risk Management Cycle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912" y="1450145"/>
            <a:ext cx="4641396" cy="4114800"/>
          </a:xfrm>
          <a:prstGeom prst="rect">
            <a:avLst/>
          </a:prstGeom>
        </p:spPr>
      </p:pic>
    </p:spTree>
    <p:extLst>
      <p:ext uri="{BB962C8B-B14F-4D97-AF65-F5344CB8AC3E}">
        <p14:creationId xmlns:p14="http://schemas.microsoft.com/office/powerpoint/2010/main" val="276049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08000" y="868125"/>
            <a:ext cx="6482080" cy="843932"/>
          </a:xfrm>
          <a:prstGeom prst="rect">
            <a:avLst/>
          </a:prstGeom>
        </p:spPr>
        <p:txBody>
          <a:bodyPr vert="horz" lIns="91440" tIns="45720" rIns="91440" bIns="45720" rtlCol="0" anchor="t">
            <a:normAutofit fontScale="92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Promising Practices: </a:t>
            </a:r>
            <a:br>
              <a:rPr lang="en-CA" sz="3600" dirty="0">
                <a:solidFill>
                  <a:srgbClr val="AE322B"/>
                </a:solidFill>
                <a:latin typeface="Roboto Regular" charset="0"/>
                <a:ea typeface="Roboto" panose="02000000000000000000" pitchFamily="2" charset="0"/>
                <a:cs typeface="Roboto" panose="02000000000000000000" pitchFamily="2" charset="0"/>
              </a:rPr>
            </a:br>
            <a:r>
              <a:rPr lang="en-CA" sz="3600" dirty="0">
                <a:solidFill>
                  <a:srgbClr val="AE322B"/>
                </a:solidFill>
                <a:latin typeface="Roboto Regular" charset="0"/>
                <a:ea typeface="Roboto" panose="02000000000000000000" pitchFamily="2" charset="0"/>
                <a:cs typeface="Roboto" panose="02000000000000000000" pitchFamily="2" charset="0"/>
              </a:rPr>
              <a:t>Prevention &amp; Mitigation</a:t>
            </a:r>
          </a:p>
        </p:txBody>
      </p:sp>
      <p:sp>
        <p:nvSpPr>
          <p:cNvPr id="12" name="TextBox 11"/>
          <p:cNvSpPr txBox="1"/>
          <p:nvPr/>
        </p:nvSpPr>
        <p:spPr>
          <a:xfrm>
            <a:off x="528320" y="2694751"/>
            <a:ext cx="8006080" cy="3247043"/>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Loan products: </a:t>
            </a:r>
            <a:r>
              <a:rPr lang="en-US" dirty="0">
                <a:latin typeface="Roboto" charset="0"/>
                <a:ea typeface="Roboto" charset="0"/>
                <a:cs typeface="Roboto" charset="0"/>
              </a:rPr>
              <a:t>improve clients’ quality of life and resiliency to shocks</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Savings products: </a:t>
            </a:r>
            <a:r>
              <a:rPr lang="en-US" dirty="0">
                <a:latin typeface="Roboto" charset="0"/>
                <a:ea typeface="Roboto" charset="0"/>
                <a:cs typeface="Roboto" charset="0"/>
              </a:rPr>
              <a:t>provide a safety net for shocks</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Micro-insurance: </a:t>
            </a:r>
            <a:r>
              <a:rPr lang="en-US" dirty="0">
                <a:latin typeface="Roboto" charset="0"/>
                <a:ea typeface="Roboto" charset="0"/>
                <a:cs typeface="Roboto" charset="0"/>
              </a:rPr>
              <a:t>coping with simultaneous losses of life, health and property</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Index-based insurance: </a:t>
            </a:r>
            <a:r>
              <a:rPr lang="en-US" dirty="0">
                <a:latin typeface="Roboto" charset="0"/>
                <a:ea typeface="Roboto" charset="0"/>
                <a:cs typeface="Roboto" charset="0"/>
              </a:rPr>
              <a:t>pays out benefits on basis of a </a:t>
            </a:r>
            <a:br>
              <a:rPr lang="en-US" dirty="0">
                <a:latin typeface="Roboto" charset="0"/>
                <a:ea typeface="Roboto" charset="0"/>
                <a:cs typeface="Roboto" charset="0"/>
              </a:rPr>
            </a:br>
            <a:r>
              <a:rPr lang="en-US" dirty="0">
                <a:latin typeface="Roboto" charset="0"/>
                <a:ea typeface="Roboto" charset="0"/>
                <a:cs typeface="Roboto" charset="0"/>
              </a:rPr>
              <a:t>pre-determined index</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Catastrophic Insurance: </a:t>
            </a:r>
            <a:r>
              <a:rPr lang="en-US" dirty="0">
                <a:latin typeface="Roboto" charset="0"/>
                <a:ea typeface="Roboto" charset="0"/>
                <a:cs typeface="Roboto" charset="0"/>
              </a:rPr>
              <a:t>allows FSPs to write-off loans to business owners impacted by disasters and ensures institutional liquidity</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Partial credit guarantee facilities: </a:t>
            </a:r>
            <a:r>
              <a:rPr lang="en-US" dirty="0">
                <a:latin typeface="Roboto" charset="0"/>
                <a:ea typeface="Roboto" charset="0"/>
                <a:cs typeface="Roboto" charset="0"/>
              </a:rPr>
              <a:t>mitigates partial risk</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Technology – Geographic Information Systems (GIS)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054" y="423625"/>
            <a:ext cx="3040446" cy="2145752"/>
          </a:xfrm>
          <a:prstGeom prst="rect">
            <a:avLst/>
          </a:prstGeom>
        </p:spPr>
      </p:pic>
    </p:spTree>
    <p:extLst>
      <p:ext uri="{BB962C8B-B14F-4D97-AF65-F5344CB8AC3E}">
        <p14:creationId xmlns:p14="http://schemas.microsoft.com/office/powerpoint/2010/main" val="9660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3"/>
              </a:rPr>
              <a:t>http://www.preventionweb.net/english/professional/terminology/</a:t>
            </a:r>
            <a:r>
              <a:rPr lang="en-US" sz="1000" dirty="0">
                <a:latin typeface="Roboto Regular" charset="0"/>
              </a:rPr>
              <a:t>)</a:t>
            </a:r>
          </a:p>
        </p:txBody>
      </p:sp>
      <p:sp>
        <p:nvSpPr>
          <p:cNvPr id="9" name="Title 1"/>
          <p:cNvSpPr txBox="1">
            <a:spLocks/>
          </p:cNvSpPr>
          <p:nvPr/>
        </p:nvSpPr>
        <p:spPr>
          <a:xfrm>
            <a:off x="508000" y="756365"/>
            <a:ext cx="6482080" cy="843932"/>
          </a:xfrm>
          <a:prstGeom prst="rect">
            <a:avLst/>
          </a:prstGeom>
        </p:spPr>
        <p:txBody>
          <a:bodyPr vert="horz" lIns="91440" tIns="45720" rIns="91440" bIns="45720" rtlCol="0" anchor="t">
            <a:normAutofit fontScale="925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Disaster Risk Management Cycle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152" y="1461224"/>
            <a:ext cx="4843138" cy="4114800"/>
          </a:xfrm>
          <a:prstGeom prst="rect">
            <a:avLst/>
          </a:prstGeom>
        </p:spPr>
      </p:pic>
    </p:spTree>
    <p:extLst>
      <p:ext uri="{BB962C8B-B14F-4D97-AF65-F5344CB8AC3E}">
        <p14:creationId xmlns:p14="http://schemas.microsoft.com/office/powerpoint/2010/main" val="10209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08000" y="868125"/>
            <a:ext cx="6482080" cy="843932"/>
          </a:xfrm>
          <a:prstGeom prst="rect">
            <a:avLst/>
          </a:prstGeom>
        </p:spPr>
        <p:txBody>
          <a:bodyPr vert="horz" lIns="91440" tIns="45720" rIns="91440" bIns="45720" rtlCol="0" anchor="t">
            <a:normAutofit fontScale="92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Promising Practices: </a:t>
            </a:r>
            <a:br>
              <a:rPr lang="en-CA" sz="3600" dirty="0">
                <a:solidFill>
                  <a:srgbClr val="AE322B"/>
                </a:solidFill>
                <a:latin typeface="Roboto Regular" charset="0"/>
                <a:ea typeface="Roboto" panose="02000000000000000000" pitchFamily="2" charset="0"/>
                <a:cs typeface="Roboto" panose="02000000000000000000" pitchFamily="2" charset="0"/>
              </a:rPr>
            </a:br>
            <a:r>
              <a:rPr lang="en-CA" sz="3600" dirty="0">
                <a:solidFill>
                  <a:srgbClr val="AE322B"/>
                </a:solidFill>
                <a:latin typeface="Roboto Regular" charset="0"/>
                <a:ea typeface="Roboto" panose="02000000000000000000" pitchFamily="2" charset="0"/>
                <a:cs typeface="Roboto" panose="02000000000000000000" pitchFamily="2" charset="0"/>
              </a:rPr>
              <a:t>Preparedness</a:t>
            </a:r>
          </a:p>
        </p:txBody>
      </p:sp>
      <p:sp>
        <p:nvSpPr>
          <p:cNvPr id="16" name="TextBox 15"/>
          <p:cNvSpPr txBox="1"/>
          <p:nvPr/>
        </p:nvSpPr>
        <p:spPr>
          <a:xfrm>
            <a:off x="528320" y="2694751"/>
            <a:ext cx="8006080" cy="2223686"/>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Liquidity facilities </a:t>
            </a:r>
            <a:r>
              <a:rPr lang="en-US" dirty="0">
                <a:latin typeface="Roboto" charset="0"/>
                <a:ea typeface="Roboto" charset="0"/>
                <a:cs typeface="Roboto" charset="0"/>
              </a:rPr>
              <a:t>serve immediate needs to stabilize, reduce losses and ensure resiliency of FSPs</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Business Continuity Planning: </a:t>
            </a:r>
            <a:r>
              <a:rPr lang="en-US" dirty="0">
                <a:latin typeface="Roboto" charset="0"/>
                <a:ea typeface="Roboto" charset="0"/>
                <a:cs typeface="Roboto" charset="0"/>
              </a:rPr>
              <a:t>includes DRR context and client specific resiliency response</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Governance and management focus: </a:t>
            </a:r>
            <a:r>
              <a:rPr lang="en-US" dirty="0">
                <a:latin typeface="Roboto" charset="0"/>
                <a:ea typeface="Roboto" charset="0"/>
                <a:cs typeface="Roboto" charset="0"/>
              </a:rPr>
              <a:t>implement strategies that places capable local individuals in leadership positions </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Employment practices: </a:t>
            </a:r>
            <a:r>
              <a:rPr lang="en-US" dirty="0">
                <a:latin typeface="Roboto" charset="0"/>
                <a:ea typeface="Roboto" charset="0"/>
                <a:cs typeface="Roboto" charset="0"/>
              </a:rPr>
              <a:t>local staff invested in the community</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920" y="429259"/>
            <a:ext cx="3004160" cy="2275651"/>
          </a:xfrm>
          <a:prstGeom prst="rect">
            <a:avLst/>
          </a:prstGeom>
        </p:spPr>
      </p:pic>
    </p:spTree>
    <p:extLst>
      <p:ext uri="{BB962C8B-B14F-4D97-AF65-F5344CB8AC3E}">
        <p14:creationId xmlns:p14="http://schemas.microsoft.com/office/powerpoint/2010/main" val="230870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08000" y="868125"/>
            <a:ext cx="6482080" cy="843932"/>
          </a:xfrm>
          <a:prstGeom prst="rect">
            <a:avLst/>
          </a:prstGeom>
        </p:spPr>
        <p:txBody>
          <a:bodyPr vert="horz" lIns="91440" tIns="45720" rIns="91440" bIns="45720" rtlCol="0" anchor="t">
            <a:normAutofit fontScale="92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Promising Practices: </a:t>
            </a:r>
            <a:br>
              <a:rPr lang="en-CA" sz="3600" dirty="0">
                <a:solidFill>
                  <a:srgbClr val="AE322B"/>
                </a:solidFill>
                <a:latin typeface="Roboto Regular" charset="0"/>
                <a:ea typeface="Roboto" panose="02000000000000000000" pitchFamily="2" charset="0"/>
                <a:cs typeface="Roboto" panose="02000000000000000000" pitchFamily="2" charset="0"/>
              </a:rPr>
            </a:br>
            <a:r>
              <a:rPr lang="en-CA" sz="3600" dirty="0">
                <a:solidFill>
                  <a:srgbClr val="AE322B"/>
                </a:solidFill>
                <a:latin typeface="Roboto Regular" charset="0"/>
                <a:ea typeface="Roboto" panose="02000000000000000000" pitchFamily="2" charset="0"/>
                <a:cs typeface="Roboto" panose="02000000000000000000" pitchFamily="2" charset="0"/>
              </a:rPr>
              <a:t>Preparedness</a:t>
            </a:r>
          </a:p>
        </p:txBody>
      </p:sp>
      <p:sp>
        <p:nvSpPr>
          <p:cNvPr id="16" name="TextBox 15"/>
          <p:cNvSpPr txBox="1"/>
          <p:nvPr/>
        </p:nvSpPr>
        <p:spPr>
          <a:xfrm>
            <a:off x="528320" y="2694751"/>
            <a:ext cx="8006080" cy="1882567"/>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Needs based response: </a:t>
            </a:r>
            <a:r>
              <a:rPr lang="en-US" dirty="0">
                <a:latin typeface="Roboto" charset="0"/>
                <a:ea typeface="Roboto" charset="0"/>
                <a:cs typeface="Roboto" charset="0"/>
              </a:rPr>
              <a:t>identify on-the-ground realities and needs of clients and respond accordingly</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Humanitarian Partnerships: </a:t>
            </a:r>
            <a:r>
              <a:rPr lang="en-US" dirty="0">
                <a:latin typeface="Roboto" charset="0"/>
                <a:ea typeface="Roboto" charset="0"/>
                <a:cs typeface="Roboto" charset="0"/>
              </a:rPr>
              <a:t>provide humanitarian and social support that complement FSP services</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Technology: </a:t>
            </a:r>
            <a:r>
              <a:rPr lang="en-US" dirty="0">
                <a:latin typeface="Roboto" charset="0"/>
                <a:ea typeface="Roboto" charset="0"/>
                <a:cs typeface="Roboto" charset="0"/>
              </a:rPr>
              <a:t>GIS and geospatial analysis tools support decision-making, scenario evaluation, implementation of early warning system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920" y="429259"/>
            <a:ext cx="3004160" cy="2275651"/>
          </a:xfrm>
          <a:prstGeom prst="rect">
            <a:avLst/>
          </a:prstGeom>
        </p:spPr>
      </p:pic>
    </p:spTree>
    <p:extLst>
      <p:ext uri="{BB962C8B-B14F-4D97-AF65-F5344CB8AC3E}">
        <p14:creationId xmlns:p14="http://schemas.microsoft.com/office/powerpoint/2010/main" val="424579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3"/>
              </a:rPr>
              <a:t>http://www.preventionweb.net/english/professional/terminology/</a:t>
            </a:r>
            <a:r>
              <a:rPr lang="en-US" sz="1000" dirty="0">
                <a:latin typeface="Roboto Regular" charset="0"/>
              </a:rPr>
              <a:t>)</a:t>
            </a:r>
          </a:p>
        </p:txBody>
      </p:sp>
      <p:sp>
        <p:nvSpPr>
          <p:cNvPr id="9" name="Title 1"/>
          <p:cNvSpPr txBox="1">
            <a:spLocks/>
          </p:cNvSpPr>
          <p:nvPr/>
        </p:nvSpPr>
        <p:spPr>
          <a:xfrm>
            <a:off x="508000" y="756365"/>
            <a:ext cx="6482080" cy="843932"/>
          </a:xfrm>
          <a:prstGeom prst="rect">
            <a:avLst/>
          </a:prstGeom>
        </p:spPr>
        <p:txBody>
          <a:bodyPr vert="horz" lIns="91440" tIns="45720" rIns="91440" bIns="45720" rtlCol="0" anchor="t">
            <a:normAutofit fontScale="925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Disaster Risk Management Cycle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363" y="1467320"/>
            <a:ext cx="4648313" cy="4114800"/>
          </a:xfrm>
          <a:prstGeom prst="rect">
            <a:avLst/>
          </a:prstGeom>
        </p:spPr>
      </p:pic>
    </p:spTree>
    <p:extLst>
      <p:ext uri="{BB962C8B-B14F-4D97-AF65-F5344CB8AC3E}">
        <p14:creationId xmlns:p14="http://schemas.microsoft.com/office/powerpoint/2010/main" val="202106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08000" y="868125"/>
            <a:ext cx="6482080" cy="843932"/>
          </a:xfrm>
          <a:prstGeom prst="rect">
            <a:avLst/>
          </a:prstGeom>
        </p:spPr>
        <p:txBody>
          <a:bodyPr vert="horz" lIns="91440" tIns="45720" rIns="91440" bIns="45720" rtlCol="0" anchor="t">
            <a:normAutofit fontScale="92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Promising Practices: </a:t>
            </a:r>
            <a:br>
              <a:rPr lang="en-CA" sz="3600" dirty="0">
                <a:solidFill>
                  <a:srgbClr val="AE322B"/>
                </a:solidFill>
                <a:latin typeface="Roboto Regular" charset="0"/>
                <a:ea typeface="Roboto" panose="02000000000000000000" pitchFamily="2" charset="0"/>
                <a:cs typeface="Roboto" panose="02000000000000000000" pitchFamily="2" charset="0"/>
              </a:rPr>
            </a:br>
            <a:r>
              <a:rPr lang="en-CA" sz="3600" dirty="0">
                <a:solidFill>
                  <a:srgbClr val="AE322B"/>
                </a:solidFill>
                <a:latin typeface="Roboto Regular" charset="0"/>
                <a:ea typeface="Roboto" panose="02000000000000000000" pitchFamily="2" charset="0"/>
                <a:cs typeface="Roboto" panose="02000000000000000000" pitchFamily="2" charset="0"/>
              </a:rPr>
              <a:t>Response</a:t>
            </a:r>
          </a:p>
        </p:txBody>
      </p:sp>
      <p:sp>
        <p:nvSpPr>
          <p:cNvPr id="11" name="TextBox 10"/>
          <p:cNvSpPr txBox="1"/>
          <p:nvPr/>
        </p:nvSpPr>
        <p:spPr>
          <a:xfrm>
            <a:off x="528320" y="2694751"/>
            <a:ext cx="8006080" cy="2159566"/>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Employment practices: </a:t>
            </a:r>
            <a:r>
              <a:rPr lang="en-US" dirty="0">
                <a:latin typeface="Roboto" charset="0"/>
                <a:ea typeface="Roboto" charset="0"/>
                <a:cs typeface="Roboto" charset="0"/>
              </a:rPr>
              <a:t>support staff in affected areas managing</a:t>
            </a:r>
            <a:br>
              <a:rPr lang="en-US" dirty="0">
                <a:latin typeface="Roboto" charset="0"/>
                <a:ea typeface="Roboto" charset="0"/>
                <a:cs typeface="Roboto" charset="0"/>
              </a:rPr>
            </a:br>
            <a:r>
              <a:rPr lang="en-US" dirty="0">
                <a:latin typeface="Roboto" charset="0"/>
                <a:ea typeface="Roboto" charset="0"/>
                <a:cs typeface="Roboto" charset="0"/>
              </a:rPr>
              <a:t>the personal and emotional toll associated with crisis – counselling, phone trees, life insurance</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Loans: </a:t>
            </a:r>
            <a:r>
              <a:rPr lang="en-US" dirty="0">
                <a:latin typeface="Roboto" charset="0"/>
                <a:ea typeface="Roboto" charset="0"/>
                <a:cs typeface="Roboto" charset="0"/>
              </a:rPr>
              <a:t>product review/adaptation, rescheduling/restructuring &amp; refinancing, forgiveness/write-offs, emergency loans, overdraft limits</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Relief Funds and Supplies: </a:t>
            </a:r>
            <a:r>
              <a:rPr lang="en-US" dirty="0">
                <a:latin typeface="Roboto" charset="0"/>
                <a:ea typeface="Roboto" charset="0"/>
                <a:cs typeface="Roboto" charset="0"/>
              </a:rPr>
              <a:t>cash and/or packages to clients to cover </a:t>
            </a:r>
            <a:br>
              <a:rPr lang="en-US" dirty="0">
                <a:latin typeface="Roboto" charset="0"/>
                <a:ea typeface="Roboto" charset="0"/>
                <a:cs typeface="Roboto" charset="0"/>
              </a:rPr>
            </a:br>
            <a:r>
              <a:rPr lang="en-US" dirty="0">
                <a:latin typeface="Roboto" charset="0"/>
                <a:ea typeface="Roboto" charset="0"/>
                <a:cs typeface="Roboto" charset="0"/>
              </a:rPr>
              <a:t>basic needs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959" y="419100"/>
            <a:ext cx="3034201" cy="2275651"/>
          </a:xfrm>
          <a:prstGeom prst="rect">
            <a:avLst/>
          </a:prstGeom>
        </p:spPr>
      </p:pic>
    </p:spTree>
    <p:extLst>
      <p:ext uri="{BB962C8B-B14F-4D97-AF65-F5344CB8AC3E}">
        <p14:creationId xmlns:p14="http://schemas.microsoft.com/office/powerpoint/2010/main" val="254434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08000" y="868125"/>
            <a:ext cx="6482080" cy="843932"/>
          </a:xfrm>
          <a:prstGeom prst="rect">
            <a:avLst/>
          </a:prstGeom>
        </p:spPr>
        <p:txBody>
          <a:bodyPr vert="horz" lIns="91440" tIns="45720" rIns="91440" bIns="45720" rtlCol="0" anchor="t">
            <a:normAutofit fontScale="92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Promising Practices: </a:t>
            </a:r>
            <a:br>
              <a:rPr lang="en-CA" sz="3600" dirty="0">
                <a:solidFill>
                  <a:srgbClr val="AE322B"/>
                </a:solidFill>
                <a:latin typeface="Roboto Regular" charset="0"/>
                <a:ea typeface="Roboto" panose="02000000000000000000" pitchFamily="2" charset="0"/>
                <a:cs typeface="Roboto" panose="02000000000000000000" pitchFamily="2" charset="0"/>
              </a:rPr>
            </a:br>
            <a:r>
              <a:rPr lang="en-CA" sz="3600" dirty="0">
                <a:solidFill>
                  <a:srgbClr val="AE322B"/>
                </a:solidFill>
                <a:latin typeface="Roboto Regular" charset="0"/>
                <a:ea typeface="Roboto" panose="02000000000000000000" pitchFamily="2" charset="0"/>
                <a:cs typeface="Roboto" panose="02000000000000000000" pitchFamily="2" charset="0"/>
              </a:rPr>
              <a:t>Response</a:t>
            </a:r>
          </a:p>
        </p:txBody>
      </p:sp>
      <p:sp>
        <p:nvSpPr>
          <p:cNvPr id="11" name="TextBox 10"/>
          <p:cNvSpPr txBox="1"/>
          <p:nvPr/>
        </p:nvSpPr>
        <p:spPr>
          <a:xfrm>
            <a:off x="528320" y="2694751"/>
            <a:ext cx="8006080" cy="3459922"/>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Savings and Deposits Services: </a:t>
            </a:r>
            <a:r>
              <a:rPr lang="en-US" dirty="0">
                <a:latin typeface="Roboto" charset="0"/>
                <a:ea typeface="Roboto" charset="0"/>
                <a:cs typeface="Roboto" charset="0"/>
              </a:rPr>
              <a:t>provide clients with a secure place </a:t>
            </a:r>
            <a:br>
              <a:rPr lang="en-US" dirty="0">
                <a:latin typeface="Roboto" charset="0"/>
                <a:ea typeface="Roboto" charset="0"/>
                <a:cs typeface="Roboto" charset="0"/>
              </a:rPr>
            </a:br>
            <a:r>
              <a:rPr lang="en-US" dirty="0">
                <a:latin typeface="Roboto" charset="0"/>
                <a:ea typeface="Roboto" charset="0"/>
                <a:cs typeface="Roboto" charset="0"/>
              </a:rPr>
              <a:t>for savings, accessible withdrawal in case of internal displacement, collateral for loans</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Client Relationship Practices: </a:t>
            </a:r>
            <a:r>
              <a:rPr lang="en-US" dirty="0">
                <a:latin typeface="Roboto" charset="0"/>
                <a:ea typeface="Roboto" charset="0"/>
                <a:cs typeface="Roboto" charset="0"/>
              </a:rPr>
              <a:t>to understand how clients have been impacted and monitor displacement</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Technology: </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GIS and geospatial analysis tools to focus on directly impacted clients first</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Facilitates business and operational planning during the crisis </a:t>
            </a:r>
            <a:br>
              <a:rPr lang="en-US" dirty="0">
                <a:latin typeface="Roboto" charset="0"/>
                <a:ea typeface="Roboto" charset="0"/>
                <a:cs typeface="Roboto" charset="0"/>
              </a:rPr>
            </a:br>
            <a:r>
              <a:rPr lang="en-US" dirty="0">
                <a:latin typeface="Roboto" charset="0"/>
                <a:ea typeface="Roboto" charset="0"/>
                <a:cs typeface="Roboto" charset="0"/>
              </a:rPr>
              <a:t>period (portfolio and liquidity management)</a:t>
            </a:r>
          </a:p>
          <a:p>
            <a:pPr marL="742950" lvl="1" indent="-285750">
              <a:spcBef>
                <a:spcPts val="450"/>
              </a:spcBef>
              <a:buClr>
                <a:srgbClr val="318DC1"/>
              </a:buClr>
              <a:buSzPct val="125000"/>
              <a:buFont typeface="Arial" charset="0"/>
              <a:buChar char="•"/>
            </a:pPr>
            <a:endParaRPr lang="en-US" dirty="0">
              <a:latin typeface="Roboto" charset="0"/>
              <a:ea typeface="Roboto" charset="0"/>
              <a:cs typeface="Roboto"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959" y="419100"/>
            <a:ext cx="3034201" cy="2275651"/>
          </a:xfrm>
          <a:prstGeom prst="rect">
            <a:avLst/>
          </a:prstGeom>
        </p:spPr>
      </p:pic>
    </p:spTree>
    <p:extLst>
      <p:ext uri="{BB962C8B-B14F-4D97-AF65-F5344CB8AC3E}">
        <p14:creationId xmlns:p14="http://schemas.microsoft.com/office/powerpoint/2010/main" val="158340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3"/>
              </a:rPr>
              <a:t>http://www.preventionweb.net/english/professional/terminology/</a:t>
            </a:r>
            <a:r>
              <a:rPr lang="en-US" sz="1000" dirty="0">
                <a:latin typeface="Roboto Regular" charset="0"/>
              </a:rPr>
              <a:t>)</a:t>
            </a:r>
          </a:p>
        </p:txBody>
      </p:sp>
      <p:sp>
        <p:nvSpPr>
          <p:cNvPr id="9" name="Title 1"/>
          <p:cNvSpPr txBox="1">
            <a:spLocks/>
          </p:cNvSpPr>
          <p:nvPr/>
        </p:nvSpPr>
        <p:spPr>
          <a:xfrm>
            <a:off x="508000" y="756365"/>
            <a:ext cx="6482080" cy="843932"/>
          </a:xfrm>
          <a:prstGeom prst="rect">
            <a:avLst/>
          </a:prstGeom>
        </p:spPr>
        <p:txBody>
          <a:bodyPr vert="horz" lIns="91440" tIns="45720" rIns="91440" bIns="45720" rtlCol="0" anchor="t">
            <a:normAutofit fontScale="925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Disaster Risk Management Cycle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2480" y="1450340"/>
            <a:ext cx="4955190" cy="4114800"/>
          </a:xfrm>
          <a:prstGeom prst="rect">
            <a:avLst/>
          </a:prstGeom>
        </p:spPr>
      </p:pic>
    </p:spTree>
    <p:extLst>
      <p:ext uri="{BB962C8B-B14F-4D97-AF65-F5344CB8AC3E}">
        <p14:creationId xmlns:p14="http://schemas.microsoft.com/office/powerpoint/2010/main" val="39861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831840"/>
          </a:xfrm>
          <a:prstGeom prst="rect">
            <a:avLst/>
          </a:prstGeom>
          <a:gradFill>
            <a:gsLst>
              <a:gs pos="15000">
                <a:srgbClr val="318DC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US" dirty="0">
              <a:latin typeface="Roboto Regular" charset="0"/>
            </a:endParaRPr>
          </a:p>
        </p:txBody>
      </p:sp>
      <p:sp>
        <p:nvSpPr>
          <p:cNvPr id="2" name="Title 1"/>
          <p:cNvSpPr>
            <a:spLocks noGrp="1"/>
          </p:cNvSpPr>
          <p:nvPr>
            <p:ph type="ctrTitle"/>
          </p:nvPr>
        </p:nvSpPr>
        <p:spPr>
          <a:xfrm>
            <a:off x="528320" y="729655"/>
            <a:ext cx="7924800" cy="524644"/>
          </a:xfrm>
          <a:effectLst/>
        </p:spPr>
        <p:txBody>
          <a:bodyPr anchor="t">
            <a:noAutofit/>
          </a:bodyPr>
          <a:lstStyle/>
          <a:p>
            <a:pPr algn="l"/>
            <a:r>
              <a:rPr lang="en-CA" sz="3600" dirty="0">
                <a:solidFill>
                  <a:srgbClr val="AE322B"/>
                </a:solidFill>
                <a:ea typeface="Roboto" charset="0"/>
                <a:cs typeface="Roboto" charset="0"/>
              </a:rPr>
              <a:t>Workshop Agenda</a:t>
            </a:r>
          </a:p>
        </p:txBody>
      </p:sp>
      <p:sp>
        <p:nvSpPr>
          <p:cNvPr id="3" name="TextBox 2"/>
          <p:cNvSpPr txBox="1"/>
          <p:nvPr/>
        </p:nvSpPr>
        <p:spPr>
          <a:xfrm>
            <a:off x="594360" y="1821180"/>
            <a:ext cx="6156960" cy="646331"/>
          </a:xfrm>
          <a:prstGeom prst="rect">
            <a:avLst/>
          </a:prstGeom>
          <a:noFill/>
        </p:spPr>
        <p:txBody>
          <a:bodyPr wrap="square" rtlCol="0">
            <a:spAutoFit/>
          </a:bodyPr>
          <a:lstStyle/>
          <a:p>
            <a:r>
              <a:rPr lang="en-US" dirty="0">
                <a:latin typeface="Roboto Medium" charset="0"/>
                <a:ea typeface="Roboto Medium" charset="0"/>
                <a:cs typeface="Roboto Medium" charset="0"/>
              </a:rPr>
              <a:t>Facilitators: Add your custom agenda here</a:t>
            </a:r>
          </a:p>
          <a:p>
            <a:endParaRPr lang="en-US" dirty="0"/>
          </a:p>
        </p:txBody>
      </p:sp>
    </p:spTree>
    <p:extLst>
      <p:ext uri="{BB962C8B-B14F-4D97-AF65-F5344CB8AC3E}">
        <p14:creationId xmlns:p14="http://schemas.microsoft.com/office/powerpoint/2010/main" val="21059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8320" y="2694751"/>
            <a:ext cx="3413760" cy="2031325"/>
          </a:xfrm>
          <a:prstGeom prst="rect">
            <a:avLst/>
          </a:prstGeom>
          <a:noFill/>
        </p:spPr>
        <p:txBody>
          <a:bodyPr wrap="square" rtlCol="0" anchor="t">
            <a:spAutoFit/>
          </a:bodyPr>
          <a:lstStyle/>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Reconstruction loans </a:t>
            </a:r>
            <a:r>
              <a:rPr lang="en-US" dirty="0">
                <a:latin typeface="Roboto" charset="0"/>
                <a:ea typeface="Roboto" charset="0"/>
                <a:cs typeface="Roboto" charset="0"/>
              </a:rPr>
              <a:t>for  pre-existing clients with partial or significant loss of business and/or house to rebuild assets and livelihoods (longer term, higher amounts)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389" y="419100"/>
            <a:ext cx="3067251" cy="213940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1615" t="-120"/>
          <a:stretch/>
        </p:blipFill>
        <p:spPr>
          <a:xfrm>
            <a:off x="4395536" y="2694751"/>
            <a:ext cx="4138863" cy="3121857"/>
          </a:xfrm>
          <a:prstGeom prst="rect">
            <a:avLst/>
          </a:prstGeom>
        </p:spPr>
      </p:pic>
      <p:sp>
        <p:nvSpPr>
          <p:cNvPr id="10" name="Title 1"/>
          <p:cNvSpPr txBox="1">
            <a:spLocks/>
          </p:cNvSpPr>
          <p:nvPr/>
        </p:nvSpPr>
        <p:spPr>
          <a:xfrm>
            <a:off x="508000" y="786845"/>
            <a:ext cx="6482080" cy="843932"/>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300" dirty="0">
                <a:solidFill>
                  <a:srgbClr val="AE322B"/>
                </a:solidFill>
                <a:latin typeface="Roboto Regular" charset="0"/>
                <a:ea typeface="Roboto" panose="02000000000000000000" pitchFamily="2" charset="0"/>
                <a:cs typeface="Roboto" panose="02000000000000000000" pitchFamily="2" charset="0"/>
              </a:rPr>
              <a:t>Promising Practices: </a:t>
            </a:r>
            <a:br>
              <a:rPr lang="en-CA" sz="3300" dirty="0">
                <a:solidFill>
                  <a:srgbClr val="AE322B"/>
                </a:solidFill>
                <a:latin typeface="Roboto Regular" charset="0"/>
                <a:ea typeface="Roboto" panose="02000000000000000000" pitchFamily="2" charset="0"/>
                <a:cs typeface="Roboto" panose="02000000000000000000" pitchFamily="2" charset="0"/>
              </a:rPr>
            </a:br>
            <a:r>
              <a:rPr lang="en-CA" sz="3300" dirty="0">
                <a:solidFill>
                  <a:srgbClr val="AE322B"/>
                </a:solidFill>
                <a:latin typeface="Roboto Regular" charset="0"/>
                <a:ea typeface="Roboto" panose="02000000000000000000" pitchFamily="2" charset="0"/>
                <a:cs typeface="Roboto" panose="02000000000000000000" pitchFamily="2" charset="0"/>
              </a:rPr>
              <a:t>Recovery, Rehabilitation </a:t>
            </a:r>
            <a:br>
              <a:rPr lang="en-CA" sz="3300" dirty="0">
                <a:solidFill>
                  <a:srgbClr val="AE322B"/>
                </a:solidFill>
                <a:latin typeface="Roboto Regular" charset="0"/>
                <a:ea typeface="Roboto" panose="02000000000000000000" pitchFamily="2" charset="0"/>
                <a:cs typeface="Roboto" panose="02000000000000000000" pitchFamily="2" charset="0"/>
              </a:rPr>
            </a:br>
            <a:r>
              <a:rPr lang="en-CA" sz="3300" dirty="0">
                <a:solidFill>
                  <a:srgbClr val="AE322B"/>
                </a:solidFill>
                <a:latin typeface="Roboto Regular" charset="0"/>
                <a:ea typeface="Roboto" panose="02000000000000000000" pitchFamily="2" charset="0"/>
                <a:cs typeface="Roboto" panose="02000000000000000000" pitchFamily="2" charset="0"/>
              </a:rPr>
              <a:t>and Reconstruction</a:t>
            </a:r>
          </a:p>
        </p:txBody>
      </p:sp>
    </p:spTree>
    <p:extLst>
      <p:ext uri="{BB962C8B-B14F-4D97-AF65-F5344CB8AC3E}">
        <p14:creationId xmlns:p14="http://schemas.microsoft.com/office/powerpoint/2010/main" val="263082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860" y="1463040"/>
            <a:ext cx="5168900" cy="4507444"/>
          </a:xfrm>
          <a:prstGeom prst="rect">
            <a:avLst/>
          </a:prstGeom>
        </p:spPr>
      </p:pic>
      <p:sp>
        <p:nvSpPr>
          <p:cNvPr id="19" name="Title 1"/>
          <p:cNvSpPr txBox="1">
            <a:spLocks/>
          </p:cNvSpPr>
          <p:nvPr/>
        </p:nvSpPr>
        <p:spPr>
          <a:xfrm>
            <a:off x="508000" y="797005"/>
            <a:ext cx="6482080" cy="843932"/>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300" dirty="0">
                <a:solidFill>
                  <a:srgbClr val="AE322B"/>
                </a:solidFill>
                <a:latin typeface="Roboto Regular" charset="0"/>
                <a:ea typeface="Roboto" panose="02000000000000000000" pitchFamily="2" charset="0"/>
                <a:cs typeface="Roboto" panose="02000000000000000000" pitchFamily="2" charset="0"/>
              </a:rPr>
              <a:t>The DRR Management Cycle </a:t>
            </a:r>
            <a:br>
              <a:rPr lang="en-CA" sz="3300" dirty="0">
                <a:solidFill>
                  <a:srgbClr val="AE322B"/>
                </a:solidFill>
                <a:latin typeface="Roboto Regular" charset="0"/>
                <a:ea typeface="Roboto" panose="02000000000000000000" pitchFamily="2" charset="0"/>
                <a:cs typeface="Roboto" panose="02000000000000000000" pitchFamily="2" charset="0"/>
              </a:rPr>
            </a:br>
            <a:r>
              <a:rPr lang="en-CA" sz="3300" dirty="0">
                <a:solidFill>
                  <a:srgbClr val="AE322B"/>
                </a:solidFill>
                <a:latin typeface="Roboto Regular" charset="0"/>
                <a:ea typeface="Roboto" panose="02000000000000000000" pitchFamily="2" charset="0"/>
                <a:cs typeface="Roboto" panose="02000000000000000000" pitchFamily="2" charset="0"/>
              </a:rPr>
              <a:t>and Promising Practices</a:t>
            </a:r>
          </a:p>
        </p:txBody>
      </p:sp>
      <p:sp>
        <p:nvSpPr>
          <p:cNvPr id="20" name="TextBox 19"/>
          <p:cNvSpPr txBox="1"/>
          <p:nvPr/>
        </p:nvSpPr>
        <p:spPr>
          <a:xfrm>
            <a:off x="528320" y="2534016"/>
            <a:ext cx="458216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Plenary Discussion</a:t>
            </a:r>
          </a:p>
        </p:txBody>
      </p:sp>
    </p:spTree>
    <p:extLst>
      <p:ext uri="{BB962C8B-B14F-4D97-AF65-F5344CB8AC3E}">
        <p14:creationId xmlns:p14="http://schemas.microsoft.com/office/powerpoint/2010/main" val="216302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831840"/>
          </a:xfrm>
          <a:prstGeom prst="rect">
            <a:avLst/>
          </a:prstGeom>
          <a:gradFill>
            <a:gsLst>
              <a:gs pos="15000">
                <a:srgbClr val="318DC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9" name="Title 1"/>
          <p:cNvSpPr txBox="1">
            <a:spLocks/>
          </p:cNvSpPr>
          <p:nvPr/>
        </p:nvSpPr>
        <p:spPr>
          <a:xfrm>
            <a:off x="528320" y="2807836"/>
            <a:ext cx="7924800" cy="524644"/>
          </a:xfrm>
          <a:prstGeom prst="rect">
            <a:avLst/>
          </a:prstGeom>
          <a:effectLst/>
        </p:spPr>
        <p:txBody>
          <a:bodyPr vert="horz" lIns="91440" tIns="45720" rIns="91440" bIns="45720" rtlCol="0" anchor="t">
            <a:noAutofit/>
          </a:bodyPr>
          <a:lstStyle>
            <a:lvl1pPr algn="l" defTabSz="685800" rtl="0" eaLnBrk="1" latinLnBrk="0" hangingPunct="1">
              <a:lnSpc>
                <a:spcPct val="90000"/>
              </a:lnSpc>
              <a:spcBef>
                <a:spcPct val="0"/>
              </a:spcBef>
              <a:buNone/>
              <a:defRPr sz="3300" b="0" i="0" kern="1200">
                <a:solidFill>
                  <a:srgbClr val="AE322B"/>
                </a:solidFill>
                <a:effectLst/>
                <a:latin typeface="Roboto Light" charset="0"/>
                <a:ea typeface="+mj-ea"/>
                <a:cs typeface="+mj-cs"/>
              </a:defRPr>
            </a:lvl1pPr>
          </a:lstStyle>
          <a:p>
            <a:pPr>
              <a:spcBef>
                <a:spcPts val="450"/>
              </a:spcBef>
            </a:pPr>
            <a:r>
              <a:rPr lang="en-US" sz="3600" dirty="0">
                <a:ea typeface="Roboto Light" charset="0"/>
                <a:cs typeface="Roboto Light" charset="0"/>
              </a:rPr>
              <a:t>Disaster Risk Mapping Toolkit:</a:t>
            </a:r>
          </a:p>
          <a:p>
            <a:pPr>
              <a:spcBef>
                <a:spcPts val="450"/>
              </a:spcBef>
            </a:pPr>
            <a:r>
              <a:rPr lang="en-US" sz="3600" dirty="0">
                <a:ea typeface="Roboto Light" charset="0"/>
                <a:cs typeface="Roboto Light" charset="0"/>
              </a:rPr>
              <a:t>The Impacts on FSPs </a:t>
            </a:r>
          </a:p>
          <a:p>
            <a:pPr>
              <a:spcBef>
                <a:spcPts val="450"/>
              </a:spcBef>
            </a:pPr>
            <a:r>
              <a:rPr lang="en-US" sz="3600" dirty="0">
                <a:ea typeface="Roboto Light" charset="0"/>
                <a:cs typeface="Roboto Light" charset="0"/>
              </a:rPr>
              <a:t>and Their Clients</a:t>
            </a:r>
          </a:p>
        </p:txBody>
      </p:sp>
      <p:sp>
        <p:nvSpPr>
          <p:cNvPr id="11" name="TextBox 10"/>
          <p:cNvSpPr txBox="1"/>
          <p:nvPr/>
        </p:nvSpPr>
        <p:spPr>
          <a:xfrm>
            <a:off x="521949" y="424338"/>
            <a:ext cx="1043876"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a:solidFill>
                  <a:schemeClr val="bg1"/>
                </a:solidFill>
                <a:effectLst/>
                <a:latin typeface="Roboto" charset="0"/>
                <a:ea typeface="Roboto" charset="0"/>
                <a:cs typeface="Roboto" charset="0"/>
              </a:rPr>
              <a:t>Module 4</a:t>
            </a:r>
          </a:p>
        </p:txBody>
      </p:sp>
    </p:spTree>
    <p:extLst>
      <p:ext uri="{BB962C8B-B14F-4D97-AF65-F5344CB8AC3E}">
        <p14:creationId xmlns:p14="http://schemas.microsoft.com/office/powerpoint/2010/main" val="206345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Mapping Toolkit</a:t>
            </a:r>
          </a:p>
        </p:txBody>
      </p:sp>
      <p:sp>
        <p:nvSpPr>
          <p:cNvPr id="7" name="TextBox 6"/>
          <p:cNvSpPr txBox="1"/>
          <p:nvPr/>
        </p:nvSpPr>
        <p:spPr>
          <a:xfrm>
            <a:off x="528320" y="2694751"/>
            <a:ext cx="8006080" cy="2841804"/>
          </a:xfrm>
          <a:prstGeom prst="rect">
            <a:avLst/>
          </a:prstGeom>
          <a:noFill/>
        </p:spPr>
        <p:txBody>
          <a:bodyPr wrap="square" rtlCol="0" anchor="t">
            <a:spAutoFit/>
          </a:bodyPr>
          <a:lstStyle/>
          <a:p>
            <a:pPr>
              <a:spcBef>
                <a:spcPts val="450"/>
              </a:spcBef>
              <a:buClr>
                <a:srgbClr val="318DC1"/>
              </a:buClr>
              <a:buSzPct val="125000"/>
            </a:pPr>
            <a:r>
              <a:rPr lang="en-US" b="1" dirty="0">
                <a:latin typeface="Roboto Medium" charset="0"/>
                <a:ea typeface="Roboto Medium" charset="0"/>
                <a:cs typeface="Roboto Medium" charset="0"/>
              </a:rPr>
              <a:t>Objectives </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Maps country risk environment for MFIs and their clients: i.e. risk events, operational readiness, client vulnerability, ecosystem factors</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Identifies opportunities to build resilience among MFIs and their clients through greater disaster preparedness</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Creates awareness of the opportunities for improved coordination among a range of public and private actors</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Establishes a framework for sustained dialogue around DRR for the MFI sector through sharing promising practices and lessons learned</a:t>
            </a:r>
          </a:p>
        </p:txBody>
      </p:sp>
      <p:sp>
        <p:nvSpPr>
          <p:cNvPr id="10" name="TextBox 9"/>
          <p:cNvSpPr txBox="1"/>
          <p:nvPr/>
        </p:nvSpPr>
        <p:spPr>
          <a:xfrm>
            <a:off x="508000" y="1824318"/>
            <a:ext cx="458216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IFMR-India and SEEP Network</a:t>
            </a:r>
          </a:p>
        </p:txBody>
      </p:sp>
    </p:spTree>
    <p:extLst>
      <p:ext uri="{BB962C8B-B14F-4D97-AF65-F5344CB8AC3E}">
        <p14:creationId xmlns:p14="http://schemas.microsoft.com/office/powerpoint/2010/main" val="2374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28320" y="2420431"/>
            <a:ext cx="3726181" cy="2777683"/>
          </a:xfrm>
          <a:prstGeom prst="rect">
            <a:avLst/>
          </a:prstGeom>
          <a:noFill/>
        </p:spPr>
        <p:txBody>
          <a:bodyPr wrap="square" rtlCol="0" anchor="t">
            <a:spAutoFit/>
          </a:bodyPr>
          <a:lstStyle/>
          <a:p>
            <a:pPr>
              <a:spcBef>
                <a:spcPts val="450"/>
              </a:spcBef>
            </a:pPr>
            <a:r>
              <a:rPr lang="en-US" dirty="0">
                <a:latin typeface="Roboto Medium" charset="0"/>
                <a:ea typeface="Roboto Medium" charset="0"/>
                <a:cs typeface="Roboto Medium" charset="0"/>
              </a:rPr>
              <a:t>DRR Mapping Purpose:</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Map disaster-related vulnerabilities of MFI clients</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Assess gaps in disaster preparedness among key market actors: MFIs, NGOs and government entities</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Collect data to inform national DRR engagement strategies</a:t>
            </a:r>
          </a:p>
        </p:txBody>
      </p:sp>
      <p:sp>
        <p:nvSpPr>
          <p:cNvPr id="18" name="TextBox 17"/>
          <p:cNvSpPr txBox="1"/>
          <p:nvPr/>
        </p:nvSpPr>
        <p:spPr>
          <a:xfrm>
            <a:off x="4876799" y="2420431"/>
            <a:ext cx="3393441" cy="3331681"/>
          </a:xfrm>
          <a:prstGeom prst="rect">
            <a:avLst/>
          </a:prstGeom>
          <a:noFill/>
        </p:spPr>
        <p:txBody>
          <a:bodyPr wrap="square" rtlCol="0" anchor="t">
            <a:spAutoFit/>
          </a:bodyPr>
          <a:lstStyle/>
          <a:p>
            <a:pPr>
              <a:spcBef>
                <a:spcPts val="450"/>
              </a:spcBef>
            </a:pPr>
            <a:r>
              <a:rPr lang="en-US" dirty="0">
                <a:latin typeface="Roboto Medium" charset="0"/>
                <a:ea typeface="Roboto Medium" charset="0"/>
                <a:cs typeface="Roboto Medium" charset="0"/>
              </a:rPr>
              <a:t>Toolkit Purpose:</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Provide a model for replicating similar studies for disaster-prone environments</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Equip FSPs and other market actors to identify current practices and gaps in the sector</a:t>
            </a:r>
          </a:p>
          <a:p>
            <a:pPr marL="285750" indent="-285750">
              <a:spcBef>
                <a:spcPts val="450"/>
              </a:spcBef>
              <a:buClr>
                <a:srgbClr val="318DC1"/>
              </a:buClr>
              <a:buSzPct val="125000"/>
              <a:buFont typeface="Arial" charset="0"/>
              <a:buChar char="•"/>
            </a:pPr>
            <a:r>
              <a:rPr lang="en-US" dirty="0">
                <a:latin typeface="Roboto" charset="0"/>
                <a:ea typeface="Roboto" charset="0"/>
                <a:cs typeface="Roboto" charset="0"/>
              </a:rPr>
              <a:t>Disseminate lessons learned in the mapping process</a:t>
            </a: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31241" t="24680"/>
          <a:stretch/>
        </p:blipFill>
        <p:spPr>
          <a:xfrm>
            <a:off x="3957536" y="2297320"/>
            <a:ext cx="593929" cy="594525"/>
          </a:xfrm>
          <a:prstGeom prst="rect">
            <a:avLst/>
          </a:prstGeom>
        </p:spPr>
      </p:pic>
      <p:sp>
        <p:nvSpPr>
          <p:cNvPr id="20"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Mapping Toolkit</a:t>
            </a:r>
          </a:p>
        </p:txBody>
      </p:sp>
      <p:sp>
        <p:nvSpPr>
          <p:cNvPr id="21" name="TextBox 20"/>
          <p:cNvSpPr txBox="1"/>
          <p:nvPr/>
        </p:nvSpPr>
        <p:spPr>
          <a:xfrm>
            <a:off x="528320" y="1802496"/>
            <a:ext cx="458216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IFMR-India and SEEP Network</a:t>
            </a:r>
          </a:p>
        </p:txBody>
      </p:sp>
    </p:spTree>
    <p:extLst>
      <p:ext uri="{BB962C8B-B14F-4D97-AF65-F5344CB8AC3E}">
        <p14:creationId xmlns:p14="http://schemas.microsoft.com/office/powerpoint/2010/main" val="103731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Mapping Toolkit</a:t>
            </a:r>
          </a:p>
        </p:txBody>
      </p:sp>
      <p:sp>
        <p:nvSpPr>
          <p:cNvPr id="7" name="TextBox 6"/>
          <p:cNvSpPr txBox="1"/>
          <p:nvPr/>
        </p:nvSpPr>
        <p:spPr>
          <a:xfrm>
            <a:off x="528320" y="2694751"/>
            <a:ext cx="8006080" cy="3118803"/>
          </a:xfrm>
          <a:prstGeom prst="rect">
            <a:avLst/>
          </a:prstGeom>
          <a:noFill/>
        </p:spPr>
        <p:txBody>
          <a:bodyPr wrap="square" rtlCol="0" anchor="t">
            <a:spAutoFit/>
          </a:bodyPr>
          <a:lstStyle/>
          <a:p>
            <a:pPr>
              <a:spcBef>
                <a:spcPts val="450"/>
              </a:spcBef>
              <a:buClr>
                <a:srgbClr val="318DC1"/>
              </a:buClr>
              <a:buSzPct val="125000"/>
            </a:pPr>
            <a:r>
              <a:rPr lang="en-US" dirty="0">
                <a:latin typeface="Roboto Medium" charset="0"/>
                <a:ea typeface="Roboto Medium" charset="0"/>
                <a:cs typeface="Roboto Medium" charset="0"/>
              </a:rPr>
              <a:t>Outcomes – DRR Mapping from Indian FSP market </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Strengthen Stakeholder Involvement: </a:t>
            </a:r>
            <a:r>
              <a:rPr lang="en-US" dirty="0">
                <a:latin typeface="Roboto" charset="0"/>
                <a:ea typeface="Roboto" charset="0"/>
                <a:cs typeface="Roboto" charset="0"/>
              </a:rPr>
              <a:t>Engage MFIs through aggregators and associations</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Assure Trust: </a:t>
            </a:r>
            <a:r>
              <a:rPr lang="en-US" dirty="0">
                <a:latin typeface="Roboto" charset="0"/>
                <a:ea typeface="Roboto" charset="0"/>
                <a:cs typeface="Roboto" charset="0"/>
              </a:rPr>
              <a:t>Address confidentiality/anonymity concerns of regulators and industry players with clearly articulated confidentiality agreements</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Build Awareness and Knowledge: </a:t>
            </a:r>
            <a:r>
              <a:rPr lang="en-US" dirty="0">
                <a:latin typeface="Roboto" charset="0"/>
                <a:ea typeface="Roboto" charset="0"/>
                <a:cs typeface="Roboto" charset="0"/>
              </a:rPr>
              <a:t>Standardize definitions across communications; perform follow up consultations to increase exposure and validate primary and secondary research</a:t>
            </a:r>
          </a:p>
          <a:p>
            <a:pPr marL="285750" indent="-285750">
              <a:spcBef>
                <a:spcPts val="450"/>
              </a:spcBef>
              <a:buClr>
                <a:srgbClr val="318DC1"/>
              </a:buClr>
              <a:buSzPct val="125000"/>
              <a:buFont typeface="Arial" charset="0"/>
              <a:buChar char="•"/>
            </a:pPr>
            <a:r>
              <a:rPr lang="en-US" dirty="0">
                <a:latin typeface="Roboto Medium" charset="0"/>
                <a:ea typeface="Roboto Medium" charset="0"/>
                <a:cs typeface="Roboto Medium" charset="0"/>
              </a:rPr>
              <a:t>Minimize Bias Through Cross-Sectoral Consultation: </a:t>
            </a:r>
            <a:r>
              <a:rPr lang="en-US" dirty="0">
                <a:latin typeface="Roboto" charset="0"/>
                <a:ea typeface="Roboto" charset="0"/>
                <a:cs typeface="Roboto" charset="0"/>
              </a:rPr>
              <a:t>Involve all members of the DRR/MFI ecosystem to ensure balanced perspective</a:t>
            </a:r>
          </a:p>
        </p:txBody>
      </p:sp>
      <p:sp>
        <p:nvSpPr>
          <p:cNvPr id="9" name="TextBox 8"/>
          <p:cNvSpPr txBox="1"/>
          <p:nvPr/>
        </p:nvSpPr>
        <p:spPr>
          <a:xfrm>
            <a:off x="528320" y="1802496"/>
            <a:ext cx="458216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IFMR-India and SEEP Network</a:t>
            </a:r>
          </a:p>
        </p:txBody>
      </p:sp>
    </p:spTree>
    <p:extLst>
      <p:ext uri="{BB962C8B-B14F-4D97-AF65-F5344CB8AC3E}">
        <p14:creationId xmlns:p14="http://schemas.microsoft.com/office/powerpoint/2010/main" val="130861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Mapping Exercise</a:t>
            </a:r>
          </a:p>
        </p:txBody>
      </p:sp>
      <p:sp>
        <p:nvSpPr>
          <p:cNvPr id="11" name="TextBox 10"/>
          <p:cNvSpPr txBox="1"/>
          <p:nvPr/>
        </p:nvSpPr>
        <p:spPr>
          <a:xfrm>
            <a:off x="528320" y="1802496"/>
            <a:ext cx="5567680" cy="830997"/>
          </a:xfrm>
          <a:prstGeom prst="rect">
            <a:avLst/>
          </a:prstGeom>
          <a:noFill/>
        </p:spPr>
        <p:txBody>
          <a:bodyPr wrap="square" rtlCol="0" anchor="t">
            <a:spAutoFit/>
          </a:bodyPr>
          <a:lstStyle/>
          <a:p>
            <a:r>
              <a:rPr lang="en-US" sz="2400" dirty="0">
                <a:latin typeface="Roboto Light" charset="0"/>
                <a:ea typeface="Roboto Light" charset="0"/>
                <a:cs typeface="Roboto Light" charset="0"/>
              </a:rPr>
              <a:t>Community Mapping </a:t>
            </a:r>
            <a:br>
              <a:rPr lang="en-US" sz="2400" dirty="0">
                <a:latin typeface="Roboto Light" charset="0"/>
                <a:ea typeface="Roboto Light" charset="0"/>
                <a:cs typeface="Roboto Light" charset="0"/>
              </a:rPr>
            </a:br>
            <a:r>
              <a:rPr lang="en-US" sz="2400" dirty="0">
                <a:latin typeface="Roboto Light" charset="0"/>
                <a:ea typeface="Roboto Light" charset="0"/>
                <a:cs typeface="Roboto Light" charset="0"/>
              </a:rPr>
              <a:t>of Disaster Risks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339" r="13196"/>
          <a:stretch/>
        </p:blipFill>
        <p:spPr>
          <a:xfrm>
            <a:off x="3891280" y="1943100"/>
            <a:ext cx="4643120" cy="3245834"/>
          </a:xfrm>
          <a:prstGeom prst="rect">
            <a:avLst/>
          </a:prstGeom>
        </p:spPr>
      </p:pic>
    </p:spTree>
    <p:extLst>
      <p:ext uri="{BB962C8B-B14F-4D97-AF65-F5344CB8AC3E}">
        <p14:creationId xmlns:p14="http://schemas.microsoft.com/office/powerpoint/2010/main" val="148599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Mapping Exercise</a:t>
            </a:r>
          </a:p>
        </p:txBody>
      </p:sp>
      <p:sp>
        <p:nvSpPr>
          <p:cNvPr id="10" name="TextBox 9"/>
          <p:cNvSpPr txBox="1"/>
          <p:nvPr/>
        </p:nvSpPr>
        <p:spPr>
          <a:xfrm>
            <a:off x="528320" y="2715071"/>
            <a:ext cx="8006080" cy="3311163"/>
          </a:xfrm>
          <a:prstGeom prst="rect">
            <a:avLst/>
          </a:prstGeom>
          <a:noFill/>
        </p:spPr>
        <p:txBody>
          <a:bodyPr wrap="square" rtlCol="0" anchor="t">
            <a:spAutoFit/>
          </a:bodyPr>
          <a:lstStyle/>
          <a:p>
            <a:pPr>
              <a:spcBef>
                <a:spcPts val="450"/>
              </a:spcBef>
              <a:buClr>
                <a:srgbClr val="318DC1"/>
              </a:buClr>
              <a:buSzPct val="125000"/>
            </a:pPr>
            <a:r>
              <a:rPr lang="en-US" dirty="0">
                <a:solidFill>
                  <a:srgbClr val="AE322B"/>
                </a:solidFill>
                <a:latin typeface="Roboto" charset="0"/>
                <a:ea typeface="Roboto" charset="0"/>
                <a:cs typeface="Roboto" charset="0"/>
              </a:rPr>
              <a:t>Activity Overview</a:t>
            </a:r>
          </a:p>
          <a:p>
            <a:pPr>
              <a:spcBef>
                <a:spcPts val="450"/>
              </a:spcBef>
              <a:buClr>
                <a:srgbClr val="318DC1"/>
              </a:buClr>
              <a:buSzPct val="125000"/>
            </a:pPr>
            <a:r>
              <a:rPr lang="en-US" dirty="0">
                <a:latin typeface="Roboto Medium" charset="0"/>
                <a:ea typeface="Roboto Medium" charset="0"/>
                <a:cs typeface="Roboto Medium" charset="0"/>
              </a:rPr>
              <a:t>Self-mapping of exposure, natural-related hazards, vulnerabilities, risks, </a:t>
            </a:r>
            <a:br>
              <a:rPr lang="en-US" dirty="0">
                <a:latin typeface="Roboto Medium" charset="0"/>
                <a:ea typeface="Roboto Medium" charset="0"/>
                <a:cs typeface="Roboto Medium" charset="0"/>
              </a:rPr>
            </a:br>
            <a:r>
              <a:rPr lang="en-US" dirty="0">
                <a:latin typeface="Roboto Medium" charset="0"/>
                <a:ea typeface="Roboto Medium" charset="0"/>
                <a:cs typeface="Roboto Medium" charset="0"/>
              </a:rPr>
              <a:t>and coping mechanisms</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5 to 6 groups consisting of 6 people</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Follow four step process for disaster risk mapping (see next slide)</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Two people stay with their map to act as spokespeople</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Other participants will tour around the room to analyze and discuss group maps</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5 minutes review at each map</a:t>
            </a:r>
          </a:p>
          <a:p>
            <a:pPr marL="285750" indent="-285750">
              <a:spcBef>
                <a:spcPts val="450"/>
              </a:spcBef>
              <a:buClr>
                <a:srgbClr val="318DC1"/>
              </a:buClr>
              <a:buSzPct val="125000"/>
              <a:buFont typeface="Arial" charset="0"/>
              <a:buChar char="•"/>
            </a:pPr>
            <a:endParaRPr lang="en-US" dirty="0">
              <a:latin typeface="Roboto" charset="0"/>
              <a:ea typeface="Roboto" charset="0"/>
              <a:cs typeface="Roboto" charset="0"/>
            </a:endParaRPr>
          </a:p>
        </p:txBody>
      </p:sp>
      <p:sp>
        <p:nvSpPr>
          <p:cNvPr id="11" name="TextBox 10"/>
          <p:cNvSpPr txBox="1"/>
          <p:nvPr/>
        </p:nvSpPr>
        <p:spPr>
          <a:xfrm>
            <a:off x="528320" y="1822816"/>
            <a:ext cx="521208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Group Work: Disaster Risk Mapping</a:t>
            </a:r>
          </a:p>
        </p:txBody>
      </p:sp>
    </p:spTree>
    <p:extLst>
      <p:ext uri="{BB962C8B-B14F-4D97-AF65-F5344CB8AC3E}">
        <p14:creationId xmlns:p14="http://schemas.microsoft.com/office/powerpoint/2010/main" val="209404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Mapping Exercise</a:t>
            </a:r>
          </a:p>
        </p:txBody>
      </p:sp>
      <p:sp>
        <p:nvSpPr>
          <p:cNvPr id="10" name="TextBox 9"/>
          <p:cNvSpPr txBox="1"/>
          <p:nvPr/>
        </p:nvSpPr>
        <p:spPr>
          <a:xfrm>
            <a:off x="1381760" y="2623631"/>
            <a:ext cx="7282763" cy="3005951"/>
          </a:xfrm>
          <a:prstGeom prst="rect">
            <a:avLst/>
          </a:prstGeom>
          <a:noFill/>
        </p:spPr>
        <p:txBody>
          <a:bodyPr wrap="none" rtlCol="0" anchor="t">
            <a:spAutoFit/>
          </a:bodyPr>
          <a:lstStyle/>
          <a:p>
            <a:pPr>
              <a:lnSpc>
                <a:spcPct val="150000"/>
              </a:lnSpc>
              <a:spcBef>
                <a:spcPts val="450"/>
              </a:spcBef>
              <a:buClr>
                <a:srgbClr val="318DC1"/>
              </a:buClr>
              <a:buSzPct val="125000"/>
            </a:pPr>
            <a:r>
              <a:rPr lang="en-US" dirty="0">
                <a:latin typeface="Roboto" charset="0"/>
                <a:ea typeface="Roboto" charset="0"/>
                <a:cs typeface="Roboto" charset="0"/>
              </a:rPr>
              <a:t>Choose a territory to assess and conduct the mapping exercise</a:t>
            </a:r>
          </a:p>
          <a:p>
            <a:pPr>
              <a:lnSpc>
                <a:spcPct val="150000"/>
              </a:lnSpc>
              <a:spcBef>
                <a:spcPts val="450"/>
              </a:spcBef>
              <a:buClr>
                <a:srgbClr val="318DC1"/>
              </a:buClr>
              <a:buSzPct val="125000"/>
            </a:pPr>
            <a:r>
              <a:rPr lang="en-US" dirty="0">
                <a:latin typeface="Roboto" charset="0"/>
                <a:ea typeface="Roboto" charset="0"/>
                <a:cs typeface="Roboto" charset="0"/>
              </a:rPr>
              <a:t>List the natural-related hazards for the territory being assessed </a:t>
            </a:r>
          </a:p>
          <a:p>
            <a:pPr>
              <a:lnSpc>
                <a:spcPct val="150000"/>
              </a:lnSpc>
              <a:spcBef>
                <a:spcPts val="450"/>
              </a:spcBef>
              <a:buClr>
                <a:srgbClr val="318DC1"/>
              </a:buClr>
              <a:buSzPct val="125000"/>
            </a:pPr>
            <a:r>
              <a:rPr lang="en-US" dirty="0">
                <a:latin typeface="Roboto" charset="0"/>
                <a:ea typeface="Roboto" charset="0"/>
                <a:cs typeface="Roboto" charset="0"/>
              </a:rPr>
              <a:t>Draw a map of the area/territory to be assessed</a:t>
            </a:r>
          </a:p>
          <a:p>
            <a:pPr>
              <a:spcBef>
                <a:spcPts val="600"/>
              </a:spcBef>
              <a:buClr>
                <a:srgbClr val="318DC1"/>
              </a:buClr>
              <a:buSzPct val="125000"/>
            </a:pPr>
            <a:r>
              <a:rPr lang="en-US" dirty="0">
                <a:latin typeface="Roboto" charset="0"/>
                <a:ea typeface="Roboto" charset="0"/>
                <a:cs typeface="Roboto" charset="0"/>
              </a:rPr>
              <a:t>Use info from Step 1 (hazard listing) and Step 2 (territory mapping),</a:t>
            </a:r>
            <a:br>
              <a:rPr lang="en-US" dirty="0">
                <a:latin typeface="Roboto" charset="0"/>
                <a:ea typeface="Roboto" charset="0"/>
                <a:cs typeface="Roboto" charset="0"/>
              </a:rPr>
            </a:br>
            <a:r>
              <a:rPr lang="en-US" dirty="0">
                <a:latin typeface="Roboto" charset="0"/>
                <a:ea typeface="Roboto" charset="0"/>
                <a:cs typeface="Roboto" charset="0"/>
              </a:rPr>
              <a:t>prioritize areas based on probability of exposure to natural-related </a:t>
            </a:r>
            <a:br>
              <a:rPr lang="en-US" dirty="0">
                <a:latin typeface="Roboto" charset="0"/>
                <a:ea typeface="Roboto" charset="0"/>
                <a:cs typeface="Roboto" charset="0"/>
              </a:rPr>
            </a:br>
            <a:r>
              <a:rPr lang="en-US" dirty="0">
                <a:latin typeface="Roboto" charset="0"/>
                <a:ea typeface="Roboto" charset="0"/>
                <a:cs typeface="Roboto" charset="0"/>
              </a:rPr>
              <a:t>hazards and expected impact on FSPs and their clients</a:t>
            </a:r>
          </a:p>
          <a:p>
            <a:pPr>
              <a:spcBef>
                <a:spcPts val="600"/>
              </a:spcBef>
              <a:buClr>
                <a:srgbClr val="318DC1"/>
              </a:buClr>
              <a:buSzPct val="125000"/>
            </a:pPr>
            <a:r>
              <a:rPr lang="en-US" dirty="0">
                <a:latin typeface="Roboto" charset="0"/>
                <a:ea typeface="Roboto" charset="0"/>
                <a:cs typeface="Roboto" charset="0"/>
              </a:rPr>
              <a:t>Brainstorm ways to work together to create more resilient livelihoods </a:t>
            </a:r>
            <a:br>
              <a:rPr lang="en-US" dirty="0">
                <a:latin typeface="Roboto" charset="0"/>
                <a:ea typeface="Roboto" charset="0"/>
                <a:cs typeface="Roboto" charset="0"/>
              </a:rPr>
            </a:br>
            <a:r>
              <a:rPr lang="en-US" dirty="0">
                <a:latin typeface="Roboto" charset="0"/>
                <a:ea typeface="Roboto" charset="0"/>
                <a:cs typeface="Roboto" charset="0"/>
              </a:rPr>
              <a:t>for clients and FSPs</a:t>
            </a:r>
          </a:p>
        </p:txBody>
      </p:sp>
      <p:sp>
        <p:nvSpPr>
          <p:cNvPr id="11" name="TextBox 10"/>
          <p:cNvSpPr txBox="1"/>
          <p:nvPr/>
        </p:nvSpPr>
        <p:spPr>
          <a:xfrm>
            <a:off x="528320" y="1822816"/>
            <a:ext cx="521208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Exercise Methodology</a:t>
            </a:r>
          </a:p>
        </p:txBody>
      </p:sp>
      <p:sp>
        <p:nvSpPr>
          <p:cNvPr id="6" name="TextBox 5"/>
          <p:cNvSpPr txBox="1"/>
          <p:nvPr/>
        </p:nvSpPr>
        <p:spPr>
          <a:xfrm>
            <a:off x="534938" y="2623631"/>
            <a:ext cx="962123" cy="2767424"/>
          </a:xfrm>
          <a:prstGeom prst="rect">
            <a:avLst/>
          </a:prstGeom>
          <a:noFill/>
        </p:spPr>
        <p:txBody>
          <a:bodyPr wrap="none" rtlCol="0" anchor="t">
            <a:spAutoFit/>
          </a:bodyPr>
          <a:lstStyle/>
          <a:p>
            <a:pPr>
              <a:lnSpc>
                <a:spcPct val="150000"/>
              </a:lnSpc>
              <a:spcBef>
                <a:spcPts val="450"/>
              </a:spcBef>
              <a:buClr>
                <a:srgbClr val="318DC1"/>
              </a:buClr>
              <a:buSzPct val="125000"/>
            </a:pPr>
            <a:r>
              <a:rPr lang="en-US" dirty="0">
                <a:solidFill>
                  <a:srgbClr val="318DC1"/>
                </a:solidFill>
                <a:latin typeface="Roboto Medium" charset="0"/>
                <a:ea typeface="Roboto Medium" charset="0"/>
                <a:cs typeface="Roboto Medium" charset="0"/>
              </a:rPr>
              <a:t>Step 1: </a:t>
            </a:r>
          </a:p>
          <a:p>
            <a:pPr>
              <a:lnSpc>
                <a:spcPct val="150000"/>
              </a:lnSpc>
              <a:spcBef>
                <a:spcPts val="450"/>
              </a:spcBef>
              <a:buClr>
                <a:srgbClr val="318DC1"/>
              </a:buClr>
              <a:buSzPct val="125000"/>
            </a:pPr>
            <a:r>
              <a:rPr lang="en-US" dirty="0">
                <a:solidFill>
                  <a:srgbClr val="318DC1"/>
                </a:solidFill>
                <a:latin typeface="Roboto Medium" charset="0"/>
                <a:ea typeface="Roboto Medium" charset="0"/>
                <a:cs typeface="Roboto Medium" charset="0"/>
              </a:rPr>
              <a:t>Step 2: </a:t>
            </a:r>
          </a:p>
          <a:p>
            <a:pPr>
              <a:lnSpc>
                <a:spcPct val="150000"/>
              </a:lnSpc>
              <a:spcBef>
                <a:spcPts val="450"/>
              </a:spcBef>
              <a:buClr>
                <a:srgbClr val="318DC1"/>
              </a:buClr>
              <a:buSzPct val="125000"/>
            </a:pPr>
            <a:r>
              <a:rPr lang="en-US" dirty="0">
                <a:solidFill>
                  <a:srgbClr val="318DC1"/>
                </a:solidFill>
                <a:latin typeface="Roboto Medium" charset="0"/>
                <a:ea typeface="Roboto Medium" charset="0"/>
                <a:cs typeface="Roboto Medium" charset="0"/>
              </a:rPr>
              <a:t>Step 3:</a:t>
            </a:r>
          </a:p>
          <a:p>
            <a:pPr>
              <a:spcBef>
                <a:spcPts val="450"/>
              </a:spcBef>
              <a:buClr>
                <a:srgbClr val="318DC1"/>
              </a:buClr>
              <a:buSzPct val="125000"/>
            </a:pPr>
            <a:r>
              <a:rPr lang="en-US" dirty="0">
                <a:solidFill>
                  <a:srgbClr val="318DC1"/>
                </a:solidFill>
                <a:latin typeface="Roboto Medium" charset="0"/>
                <a:ea typeface="Roboto Medium" charset="0"/>
                <a:cs typeface="Roboto Medium" charset="0"/>
              </a:rPr>
              <a:t>Step 4:</a:t>
            </a:r>
            <a:br>
              <a:rPr lang="en-US" dirty="0">
                <a:latin typeface="Roboto" charset="0"/>
                <a:ea typeface="Roboto" charset="0"/>
                <a:cs typeface="Roboto" charset="0"/>
              </a:rPr>
            </a:br>
            <a:endParaRPr lang="en-US" dirty="0">
              <a:latin typeface="Roboto" charset="0"/>
              <a:ea typeface="Roboto" charset="0"/>
              <a:cs typeface="Roboto" charset="0"/>
            </a:endParaRPr>
          </a:p>
          <a:p>
            <a:pPr>
              <a:buClr>
                <a:srgbClr val="318DC1"/>
              </a:buClr>
              <a:buSzPct val="125000"/>
            </a:pPr>
            <a:endParaRPr lang="en-US" dirty="0">
              <a:latin typeface="Roboto" charset="0"/>
              <a:ea typeface="Roboto" charset="0"/>
              <a:cs typeface="Roboto" charset="0"/>
            </a:endParaRPr>
          </a:p>
          <a:p>
            <a:pPr>
              <a:spcBef>
                <a:spcPts val="600"/>
              </a:spcBef>
              <a:buClr>
                <a:srgbClr val="318DC1"/>
              </a:buClr>
              <a:buSzPct val="125000"/>
            </a:pPr>
            <a:r>
              <a:rPr lang="en-US" dirty="0">
                <a:solidFill>
                  <a:srgbClr val="318DC1"/>
                </a:solidFill>
                <a:latin typeface="Roboto Medium" charset="0"/>
                <a:ea typeface="Roboto Medium" charset="0"/>
                <a:cs typeface="Roboto Medium" charset="0"/>
              </a:rPr>
              <a:t>Step 5:</a:t>
            </a:r>
            <a:endParaRPr lang="en-US" dirty="0">
              <a:latin typeface="Roboto" charset="0"/>
              <a:ea typeface="Roboto" charset="0"/>
              <a:cs typeface="Roboto" charset="0"/>
            </a:endParaRPr>
          </a:p>
        </p:txBody>
      </p:sp>
    </p:spTree>
    <p:extLst>
      <p:ext uri="{BB962C8B-B14F-4D97-AF65-F5344CB8AC3E}">
        <p14:creationId xmlns:p14="http://schemas.microsoft.com/office/powerpoint/2010/main" val="8772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Gallery Walk</a:t>
            </a:r>
          </a:p>
        </p:txBody>
      </p:sp>
      <p:sp>
        <p:nvSpPr>
          <p:cNvPr id="11" name="TextBox 10"/>
          <p:cNvSpPr txBox="1"/>
          <p:nvPr/>
        </p:nvSpPr>
        <p:spPr>
          <a:xfrm>
            <a:off x="528320" y="1802496"/>
            <a:ext cx="3510280" cy="830997"/>
          </a:xfrm>
          <a:prstGeom prst="rect">
            <a:avLst/>
          </a:prstGeom>
          <a:noFill/>
        </p:spPr>
        <p:txBody>
          <a:bodyPr wrap="square" rtlCol="0" anchor="t">
            <a:spAutoFit/>
          </a:bodyPr>
          <a:lstStyle/>
          <a:p>
            <a:r>
              <a:rPr lang="en-US" sz="2400" dirty="0">
                <a:latin typeface="Roboto Light" charset="0"/>
                <a:ea typeface="Roboto Light" charset="0"/>
                <a:cs typeface="Roboto Light" charset="0"/>
              </a:rPr>
              <a:t>Walking Tour to View Others’ Maps</a:t>
            </a:r>
          </a:p>
        </p:txBody>
      </p:sp>
      <p:pic>
        <p:nvPicPr>
          <p:cNvPr id="2" name="Picture 1"/>
          <p:cNvPicPr>
            <a:picLocks noChangeAspect="1"/>
          </p:cNvPicPr>
          <p:nvPr/>
        </p:nvPicPr>
        <p:blipFill rotWithShape="1">
          <a:blip r:embed="rId3"/>
          <a:srcRect l="25102" t="30502" r="2197"/>
          <a:stretch/>
        </p:blipFill>
        <p:spPr>
          <a:xfrm>
            <a:off x="2895586" y="2633493"/>
            <a:ext cx="5553043" cy="2750270"/>
          </a:xfrm>
          <a:prstGeom prst="rect">
            <a:avLst/>
          </a:prstGeom>
        </p:spPr>
      </p:pic>
    </p:spTree>
    <p:extLst>
      <p:ext uri="{BB962C8B-B14F-4D97-AF65-F5344CB8AC3E}">
        <p14:creationId xmlns:p14="http://schemas.microsoft.com/office/powerpoint/2010/main" val="362464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28320" y="84780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2700" dirty="0">
                <a:solidFill>
                  <a:srgbClr val="AE322B"/>
                </a:solidFill>
                <a:latin typeface="Roboto Regular" charset="0"/>
                <a:ea typeface="Roboto" panose="02000000000000000000" pitchFamily="2" charset="0"/>
                <a:cs typeface="Roboto" panose="02000000000000000000" pitchFamily="2" charset="0"/>
              </a:rPr>
              <a:t>Introductions and Experience Sharing</a:t>
            </a:r>
          </a:p>
        </p:txBody>
      </p:sp>
      <p:sp>
        <p:nvSpPr>
          <p:cNvPr id="8" name="TextBox 7"/>
          <p:cNvSpPr txBox="1"/>
          <p:nvPr/>
        </p:nvSpPr>
        <p:spPr>
          <a:xfrm>
            <a:off x="528320" y="1771977"/>
            <a:ext cx="8458204" cy="830997"/>
          </a:xfrm>
          <a:prstGeom prst="rect">
            <a:avLst/>
          </a:prstGeom>
          <a:noFill/>
        </p:spPr>
        <p:txBody>
          <a:bodyPr wrap="square" rtlCol="0" anchor="t">
            <a:spAutoFit/>
          </a:bodyPr>
          <a:lstStyle/>
          <a:p>
            <a:r>
              <a:rPr lang="en-CA" sz="2400" dirty="0">
                <a:latin typeface="Roboto Light" charset="0"/>
                <a:ea typeface="Roboto Light" charset="0"/>
                <a:cs typeface="Roboto Light" charset="0"/>
              </a:rPr>
              <a:t>Group Work: Ice Breaker</a:t>
            </a:r>
          </a:p>
          <a:p>
            <a:r>
              <a:rPr lang="en-US" sz="2400" dirty="0">
                <a:latin typeface="Roboto" panose="02000000000000000000"/>
              </a:rPr>
              <a:t> </a:t>
            </a:r>
          </a:p>
        </p:txBody>
      </p:sp>
      <p:sp>
        <p:nvSpPr>
          <p:cNvPr id="11" name="TextBox 10"/>
          <p:cNvSpPr txBox="1"/>
          <p:nvPr/>
        </p:nvSpPr>
        <p:spPr>
          <a:xfrm>
            <a:off x="528320" y="2430591"/>
            <a:ext cx="8006080" cy="2351926"/>
          </a:xfrm>
          <a:prstGeom prst="rect">
            <a:avLst/>
          </a:prstGeom>
          <a:noFill/>
        </p:spPr>
        <p:txBody>
          <a:bodyPr wrap="square" rtlCol="0" anchor="t">
            <a:spAutoFit/>
          </a:bodyPr>
          <a:lstStyle/>
          <a:p>
            <a:pPr>
              <a:spcBef>
                <a:spcPts val="450"/>
              </a:spcBef>
              <a:buClr>
                <a:srgbClr val="318DC1"/>
              </a:buClr>
              <a:buSzPct val="125000"/>
            </a:pPr>
            <a:r>
              <a:rPr lang="en-US" dirty="0">
                <a:latin typeface="Roboto Medium" charset="0"/>
                <a:ea typeface="Roboto Medium" charset="0"/>
                <a:cs typeface="Roboto Medium" charset="0"/>
              </a:rPr>
              <a:t>Take fifteen minutes to introduce yourselves to each member of the table:</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Name</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Institution</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Role</a:t>
            </a:r>
          </a:p>
          <a:p>
            <a:pPr lvl="1">
              <a:spcBef>
                <a:spcPts val="450"/>
              </a:spcBef>
              <a:buClr>
                <a:srgbClr val="318DC1"/>
              </a:buClr>
              <a:buSzPct val="125000"/>
            </a:pPr>
            <a:endParaRPr lang="en-US" dirty="0">
              <a:latin typeface="Roboto" charset="0"/>
              <a:ea typeface="Roboto" charset="0"/>
              <a:cs typeface="Roboto" charset="0"/>
            </a:endParaRPr>
          </a:p>
          <a:p>
            <a:pPr>
              <a:spcBef>
                <a:spcPts val="450"/>
              </a:spcBef>
              <a:buClr>
                <a:srgbClr val="318DC1"/>
              </a:buClr>
              <a:buSzPct val="125000"/>
            </a:pPr>
            <a:r>
              <a:rPr lang="en-US" dirty="0">
                <a:latin typeface="Roboto Medium" charset="0"/>
                <a:ea typeface="Roboto Medium" charset="0"/>
                <a:cs typeface="Roboto Medium" charset="0"/>
              </a:rPr>
              <a:t>Reflect and discuss guided questions regarding institutional experiences with disaster risk reduction</a:t>
            </a:r>
          </a:p>
        </p:txBody>
      </p:sp>
    </p:spTree>
    <p:extLst>
      <p:ext uri="{BB962C8B-B14F-4D97-AF65-F5344CB8AC3E}">
        <p14:creationId xmlns:p14="http://schemas.microsoft.com/office/powerpoint/2010/main" val="75794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831840"/>
          </a:xfrm>
          <a:prstGeom prst="rect">
            <a:avLst/>
          </a:prstGeom>
          <a:gradFill>
            <a:gsLst>
              <a:gs pos="15000">
                <a:srgbClr val="318DC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9" name="Title 1"/>
          <p:cNvSpPr txBox="1">
            <a:spLocks/>
          </p:cNvSpPr>
          <p:nvPr/>
        </p:nvSpPr>
        <p:spPr>
          <a:xfrm>
            <a:off x="528320" y="2807836"/>
            <a:ext cx="7924800" cy="524644"/>
          </a:xfrm>
          <a:prstGeom prst="rect">
            <a:avLst/>
          </a:prstGeom>
          <a:effectLst/>
        </p:spPr>
        <p:txBody>
          <a:bodyPr vert="horz" lIns="91440" tIns="45720" rIns="91440" bIns="45720" rtlCol="0" anchor="t">
            <a:noAutofit/>
          </a:bodyPr>
          <a:lstStyle>
            <a:lvl1pPr algn="l" defTabSz="685800" rtl="0" eaLnBrk="1" latinLnBrk="0" hangingPunct="1">
              <a:lnSpc>
                <a:spcPct val="90000"/>
              </a:lnSpc>
              <a:spcBef>
                <a:spcPct val="0"/>
              </a:spcBef>
              <a:buNone/>
              <a:defRPr sz="3300" b="0" i="0" kern="1200">
                <a:solidFill>
                  <a:srgbClr val="AE322B"/>
                </a:solidFill>
                <a:effectLst/>
                <a:latin typeface="Roboto Light" charset="0"/>
                <a:ea typeface="+mj-ea"/>
                <a:cs typeface="+mj-cs"/>
              </a:defRPr>
            </a:lvl1pPr>
          </a:lstStyle>
          <a:p>
            <a:pPr>
              <a:spcBef>
                <a:spcPts val="450"/>
              </a:spcBef>
            </a:pPr>
            <a:r>
              <a:rPr lang="en-US" sz="3600" dirty="0">
                <a:ea typeface="Roboto Light" charset="0"/>
                <a:cs typeface="Roboto Light" charset="0"/>
              </a:rPr>
              <a:t>Global Lessons Learned and Workshop Reflection</a:t>
            </a:r>
          </a:p>
        </p:txBody>
      </p:sp>
      <p:sp>
        <p:nvSpPr>
          <p:cNvPr id="11" name="TextBox 10"/>
          <p:cNvSpPr txBox="1"/>
          <p:nvPr/>
        </p:nvSpPr>
        <p:spPr>
          <a:xfrm>
            <a:off x="521949" y="424338"/>
            <a:ext cx="1043876"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a:solidFill>
                  <a:schemeClr val="bg1"/>
                </a:solidFill>
                <a:effectLst/>
                <a:latin typeface="Roboto" charset="0"/>
                <a:ea typeface="Roboto" charset="0"/>
                <a:cs typeface="Roboto" charset="0"/>
              </a:rPr>
              <a:t>Module 5</a:t>
            </a:r>
          </a:p>
        </p:txBody>
      </p:sp>
    </p:spTree>
    <p:extLst>
      <p:ext uri="{BB962C8B-B14F-4D97-AF65-F5344CB8AC3E}">
        <p14:creationId xmlns:p14="http://schemas.microsoft.com/office/powerpoint/2010/main" val="244530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Lessons Learned</a:t>
            </a:r>
          </a:p>
        </p:txBody>
      </p:sp>
      <p:sp>
        <p:nvSpPr>
          <p:cNvPr id="11" name="TextBox 10"/>
          <p:cNvSpPr txBox="1"/>
          <p:nvPr/>
        </p:nvSpPr>
        <p:spPr>
          <a:xfrm>
            <a:off x="528320" y="2694751"/>
            <a:ext cx="8006080" cy="1946687"/>
          </a:xfrm>
          <a:prstGeom prst="rect">
            <a:avLst/>
          </a:prstGeom>
          <a:noFill/>
        </p:spPr>
        <p:txBody>
          <a:bodyPr wrap="square" rtlCol="0" anchor="t">
            <a:spAutoFit/>
          </a:bodyPr>
          <a:lstStyle/>
          <a:p>
            <a:pPr>
              <a:spcBef>
                <a:spcPts val="450"/>
              </a:spcBef>
              <a:buClr>
                <a:srgbClr val="318DC1"/>
              </a:buClr>
              <a:buSzPct val="125000"/>
            </a:pPr>
            <a:r>
              <a:rPr lang="en-US" dirty="0">
                <a:latin typeface="Roboto Medium" charset="0"/>
                <a:ea typeface="Roboto Medium" charset="0"/>
                <a:cs typeface="Roboto Medium" charset="0"/>
              </a:rPr>
              <a:t>DRR: Constant work in progress </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Should be part of every business plan</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Approach should reviewed after every new incident to </a:t>
            </a:r>
            <a:br>
              <a:rPr lang="en-US" dirty="0">
                <a:latin typeface="Roboto" charset="0"/>
                <a:ea typeface="Roboto" charset="0"/>
                <a:cs typeface="Roboto" charset="0"/>
              </a:rPr>
            </a:br>
            <a:r>
              <a:rPr lang="en-US" dirty="0">
                <a:latin typeface="Roboto" charset="0"/>
                <a:ea typeface="Roboto" charset="0"/>
                <a:cs typeface="Roboto" charset="0"/>
              </a:rPr>
              <a:t>make improvements in future responses</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A senior person should be directly responsible for </a:t>
            </a:r>
            <a:br>
              <a:rPr lang="en-US" dirty="0">
                <a:latin typeface="Roboto" charset="0"/>
                <a:ea typeface="Roboto" charset="0"/>
                <a:cs typeface="Roboto" charset="0"/>
              </a:rPr>
            </a:br>
            <a:r>
              <a:rPr lang="en-US" dirty="0">
                <a:latin typeface="Roboto" charset="0"/>
                <a:ea typeface="Roboto" charset="0"/>
                <a:cs typeface="Roboto" charset="0"/>
              </a:rPr>
              <a:t>overseeing the process</a:t>
            </a:r>
          </a:p>
        </p:txBody>
      </p:sp>
      <p:sp>
        <p:nvSpPr>
          <p:cNvPr id="12" name="TextBox 11"/>
          <p:cNvSpPr txBox="1"/>
          <p:nvPr/>
        </p:nvSpPr>
        <p:spPr>
          <a:xfrm>
            <a:off x="528320" y="1802496"/>
            <a:ext cx="800608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Realities of DRR Approaches from Vitas Group</a:t>
            </a:r>
          </a:p>
        </p:txBody>
      </p:sp>
    </p:spTree>
    <p:extLst>
      <p:ext uri="{BB962C8B-B14F-4D97-AF65-F5344CB8AC3E}">
        <p14:creationId xmlns:p14="http://schemas.microsoft.com/office/powerpoint/2010/main" val="114563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Lessons Learned</a:t>
            </a:r>
          </a:p>
        </p:txBody>
      </p:sp>
      <p:sp>
        <p:nvSpPr>
          <p:cNvPr id="14" name="TextBox 13"/>
          <p:cNvSpPr txBox="1"/>
          <p:nvPr/>
        </p:nvSpPr>
        <p:spPr>
          <a:xfrm>
            <a:off x="528320" y="2694751"/>
            <a:ext cx="8006080" cy="1392689"/>
          </a:xfrm>
          <a:prstGeom prst="rect">
            <a:avLst/>
          </a:prstGeom>
          <a:noFill/>
        </p:spPr>
        <p:txBody>
          <a:bodyPr wrap="square" rtlCol="0" anchor="t">
            <a:spAutoFit/>
          </a:bodyPr>
          <a:lstStyle/>
          <a:p>
            <a:pPr>
              <a:spcBef>
                <a:spcPts val="450"/>
              </a:spcBef>
              <a:buClr>
                <a:srgbClr val="318DC1"/>
              </a:buClr>
              <a:buSzPct val="125000"/>
            </a:pPr>
            <a:r>
              <a:rPr lang="en-US" dirty="0">
                <a:latin typeface="Roboto Medium" charset="0"/>
                <a:ea typeface="Roboto Medium" charset="0"/>
                <a:cs typeface="Roboto Medium" charset="0"/>
              </a:rPr>
              <a:t>Financial services are more crucial when: </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Basic needs are exacerbated</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New or more urgent needs must be met in the face of cash shortages </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Requires reinforced commitment to lending during times of crises</a:t>
            </a:r>
          </a:p>
        </p:txBody>
      </p:sp>
      <p:sp>
        <p:nvSpPr>
          <p:cNvPr id="17" name="TextBox 16"/>
          <p:cNvSpPr txBox="1"/>
          <p:nvPr/>
        </p:nvSpPr>
        <p:spPr>
          <a:xfrm>
            <a:off x="528320" y="1802496"/>
            <a:ext cx="800608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Realities of DRR Approaches from Vitas Group</a:t>
            </a:r>
          </a:p>
        </p:txBody>
      </p:sp>
    </p:spTree>
    <p:extLst>
      <p:ext uri="{BB962C8B-B14F-4D97-AF65-F5344CB8AC3E}">
        <p14:creationId xmlns:p14="http://schemas.microsoft.com/office/powerpoint/2010/main" val="186947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Lessons Learned</a:t>
            </a:r>
          </a:p>
        </p:txBody>
      </p:sp>
      <p:sp>
        <p:nvSpPr>
          <p:cNvPr id="10" name="TextBox 9"/>
          <p:cNvSpPr txBox="1"/>
          <p:nvPr/>
        </p:nvSpPr>
        <p:spPr>
          <a:xfrm>
            <a:off x="528320" y="2694751"/>
            <a:ext cx="8006080" cy="3247043"/>
          </a:xfrm>
          <a:prstGeom prst="rect">
            <a:avLst/>
          </a:prstGeom>
          <a:noFill/>
        </p:spPr>
        <p:txBody>
          <a:bodyPr wrap="square" rtlCol="0" anchor="t">
            <a:spAutoFit/>
          </a:bodyPr>
          <a:lstStyle/>
          <a:p>
            <a:pPr>
              <a:spcBef>
                <a:spcPts val="450"/>
              </a:spcBef>
              <a:buClr>
                <a:srgbClr val="318DC1"/>
              </a:buClr>
              <a:buSzPct val="125000"/>
            </a:pPr>
            <a:r>
              <a:rPr lang="en-US" dirty="0">
                <a:latin typeface="Roboto Medium" charset="0"/>
                <a:ea typeface="Roboto Medium" charset="0"/>
                <a:cs typeface="Roboto Medium" charset="0"/>
              </a:rPr>
              <a:t>FSPs should always have a crisis management plan as part of its risk management framework, even in low-risk security environments</a:t>
            </a:r>
          </a:p>
          <a:p>
            <a:pPr>
              <a:spcBef>
                <a:spcPts val="450"/>
              </a:spcBef>
              <a:buClr>
                <a:srgbClr val="318DC1"/>
              </a:buClr>
              <a:buSzPct val="125000"/>
            </a:pPr>
            <a:r>
              <a:rPr lang="en-US" dirty="0">
                <a:latin typeface="Roboto Medium" charset="0"/>
                <a:ea typeface="Roboto Medium" charset="0"/>
                <a:cs typeface="Roboto Medium" charset="0"/>
              </a:rPr>
              <a:t>A robust plan should involve: </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Constant communication with all stakeholders</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Flexibility: All team members must be prepared to shift plans </a:t>
            </a:r>
            <a:br>
              <a:rPr lang="en-US" dirty="0">
                <a:latin typeface="Roboto" charset="0"/>
                <a:ea typeface="Roboto" charset="0"/>
                <a:cs typeface="Roboto" charset="0"/>
              </a:rPr>
            </a:br>
            <a:r>
              <a:rPr lang="en-US" dirty="0">
                <a:latin typeface="Roboto" charset="0"/>
                <a:ea typeface="Roboto" charset="0"/>
                <a:cs typeface="Roboto" charset="0"/>
              </a:rPr>
              <a:t>and accommodate rapid changes</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Staff and client well-being = first priority → portfolio </a:t>
            </a:r>
            <a:br>
              <a:rPr lang="en-US" dirty="0">
                <a:latin typeface="Roboto" charset="0"/>
                <a:ea typeface="Roboto" charset="0"/>
                <a:cs typeface="Roboto" charset="0"/>
              </a:rPr>
            </a:br>
            <a:r>
              <a:rPr lang="en-US" dirty="0">
                <a:latin typeface="Roboto" charset="0"/>
                <a:ea typeface="Roboto" charset="0"/>
                <a:cs typeface="Roboto" charset="0"/>
              </a:rPr>
              <a:t>concerns secondary</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Tactics to manage emotional and physical well-being of staff </a:t>
            </a:r>
            <a:br>
              <a:rPr lang="en-US" dirty="0">
                <a:latin typeface="Roboto" charset="0"/>
                <a:ea typeface="Roboto" charset="0"/>
                <a:cs typeface="Roboto" charset="0"/>
              </a:rPr>
            </a:br>
            <a:r>
              <a:rPr lang="en-US" dirty="0">
                <a:latin typeface="Roboto" charset="0"/>
                <a:ea typeface="Roboto" charset="0"/>
                <a:cs typeface="Roboto" charset="0"/>
              </a:rPr>
              <a:t>before, during, and after stressful situations</a:t>
            </a:r>
          </a:p>
        </p:txBody>
      </p:sp>
      <p:sp>
        <p:nvSpPr>
          <p:cNvPr id="13" name="TextBox 12"/>
          <p:cNvSpPr txBox="1"/>
          <p:nvPr/>
        </p:nvSpPr>
        <p:spPr>
          <a:xfrm>
            <a:off x="528320" y="1802496"/>
            <a:ext cx="800608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Realities of DRR Approaches from Vitas Group</a:t>
            </a:r>
          </a:p>
        </p:txBody>
      </p:sp>
    </p:spTree>
    <p:extLst>
      <p:ext uri="{BB962C8B-B14F-4D97-AF65-F5344CB8AC3E}">
        <p14:creationId xmlns:p14="http://schemas.microsoft.com/office/powerpoint/2010/main" val="168433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Lessons Learned</a:t>
            </a:r>
          </a:p>
        </p:txBody>
      </p:sp>
      <p:sp>
        <p:nvSpPr>
          <p:cNvPr id="12" name="TextBox 11"/>
          <p:cNvSpPr txBox="1"/>
          <p:nvPr/>
        </p:nvSpPr>
        <p:spPr>
          <a:xfrm>
            <a:off x="528320" y="2694751"/>
            <a:ext cx="8006080" cy="1882567"/>
          </a:xfrm>
          <a:prstGeom prst="rect">
            <a:avLst/>
          </a:prstGeom>
          <a:noFill/>
        </p:spPr>
        <p:txBody>
          <a:bodyPr wrap="square" rtlCol="0" anchor="t">
            <a:spAutoFit/>
          </a:bodyPr>
          <a:lstStyle/>
          <a:p>
            <a:pPr>
              <a:spcBef>
                <a:spcPts val="450"/>
              </a:spcBef>
              <a:buClr>
                <a:srgbClr val="318DC1"/>
              </a:buClr>
              <a:buSzPct val="125000"/>
            </a:pPr>
            <a:r>
              <a:rPr lang="en-US" dirty="0">
                <a:latin typeface="Roboto Medium" charset="0"/>
                <a:ea typeface="Roboto Medium" charset="0"/>
                <a:cs typeface="Roboto Medium" charset="0"/>
              </a:rPr>
              <a:t>When assessing the portfolio, help clients recover before writing-off loans</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Rescheduling loans or providing additional emergency </a:t>
            </a:r>
            <a:br>
              <a:rPr lang="en-US" dirty="0">
                <a:latin typeface="Roboto" charset="0"/>
                <a:ea typeface="Roboto" charset="0"/>
                <a:cs typeface="Roboto" charset="0"/>
              </a:rPr>
            </a:br>
            <a:r>
              <a:rPr lang="en-US" dirty="0">
                <a:latin typeface="Roboto" charset="0"/>
                <a:ea typeface="Roboto" charset="0"/>
                <a:cs typeface="Roboto" charset="0"/>
              </a:rPr>
              <a:t>funds → helps clients get back on their feet while preserving </a:t>
            </a:r>
            <a:br>
              <a:rPr lang="en-US" dirty="0">
                <a:latin typeface="Roboto" charset="0"/>
                <a:ea typeface="Roboto" charset="0"/>
                <a:cs typeface="Roboto" charset="0"/>
              </a:rPr>
            </a:br>
            <a:r>
              <a:rPr lang="en-US" dirty="0">
                <a:latin typeface="Roboto" charset="0"/>
                <a:ea typeface="Roboto" charset="0"/>
                <a:cs typeface="Roboto" charset="0"/>
              </a:rPr>
              <a:t>the viability of the business</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Writing-off loans hurts the FSP and affects a client’s credit </a:t>
            </a:r>
            <a:br>
              <a:rPr lang="en-US" dirty="0">
                <a:latin typeface="Roboto" charset="0"/>
                <a:ea typeface="Roboto" charset="0"/>
                <a:cs typeface="Roboto" charset="0"/>
              </a:rPr>
            </a:br>
            <a:r>
              <a:rPr lang="en-US" dirty="0">
                <a:latin typeface="Roboto" charset="0"/>
                <a:ea typeface="Roboto" charset="0"/>
                <a:cs typeface="Roboto" charset="0"/>
              </a:rPr>
              <a:t>history and future ability to obtain credit</a:t>
            </a:r>
          </a:p>
        </p:txBody>
      </p:sp>
      <p:sp>
        <p:nvSpPr>
          <p:cNvPr id="13" name="TextBox 12"/>
          <p:cNvSpPr txBox="1"/>
          <p:nvPr/>
        </p:nvSpPr>
        <p:spPr>
          <a:xfrm>
            <a:off x="528320" y="1802496"/>
            <a:ext cx="800608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Realities of DRR Approaches from Vitas Group</a:t>
            </a:r>
          </a:p>
        </p:txBody>
      </p:sp>
    </p:spTree>
    <p:extLst>
      <p:ext uri="{BB962C8B-B14F-4D97-AF65-F5344CB8AC3E}">
        <p14:creationId xmlns:p14="http://schemas.microsoft.com/office/powerpoint/2010/main" val="79043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Lessons Learned</a:t>
            </a:r>
          </a:p>
        </p:txBody>
      </p:sp>
      <p:sp>
        <p:nvSpPr>
          <p:cNvPr id="12" name="TextBox 11"/>
          <p:cNvSpPr txBox="1"/>
          <p:nvPr/>
        </p:nvSpPr>
        <p:spPr>
          <a:xfrm>
            <a:off x="528320" y="2694751"/>
            <a:ext cx="8006080" cy="1541448"/>
          </a:xfrm>
          <a:prstGeom prst="rect">
            <a:avLst/>
          </a:prstGeom>
          <a:noFill/>
        </p:spPr>
        <p:txBody>
          <a:bodyPr wrap="square" rtlCol="0" anchor="t">
            <a:spAutoFit/>
          </a:bodyPr>
          <a:lstStyle/>
          <a:p>
            <a:pPr>
              <a:spcBef>
                <a:spcPts val="450"/>
              </a:spcBef>
              <a:buClr>
                <a:srgbClr val="318DC1"/>
              </a:buClr>
              <a:buSzPct val="125000"/>
            </a:pPr>
            <a:r>
              <a:rPr lang="en-US" dirty="0">
                <a:latin typeface="Roboto Medium" charset="0"/>
                <a:ea typeface="Roboto Medium" charset="0"/>
                <a:cs typeface="Roboto Medium" charset="0"/>
              </a:rPr>
              <a:t>To create stability, look for new ways to preserve liquidity in times of crisis </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Loan guarantees or other instruments are excellent ways </a:t>
            </a:r>
            <a:br>
              <a:rPr lang="en-US" dirty="0">
                <a:latin typeface="Roboto" charset="0"/>
                <a:ea typeface="Roboto" charset="0"/>
                <a:cs typeface="Roboto" charset="0"/>
              </a:rPr>
            </a:br>
            <a:r>
              <a:rPr lang="en-US" dirty="0">
                <a:latin typeface="Roboto" charset="0"/>
                <a:ea typeface="Roboto" charset="0"/>
                <a:cs typeface="Roboto" charset="0"/>
              </a:rPr>
              <a:t>to mitigate risk, but take time and advance planning to </a:t>
            </a:r>
            <a:br>
              <a:rPr lang="en-US" dirty="0">
                <a:latin typeface="Roboto" charset="0"/>
                <a:ea typeface="Roboto" charset="0"/>
                <a:cs typeface="Roboto" charset="0"/>
              </a:rPr>
            </a:br>
            <a:r>
              <a:rPr lang="en-US" dirty="0">
                <a:latin typeface="Roboto" charset="0"/>
                <a:ea typeface="Roboto" charset="0"/>
                <a:cs typeface="Roboto" charset="0"/>
              </a:rPr>
              <a:t>structure → start early and begin building relationships </a:t>
            </a:r>
            <a:br>
              <a:rPr lang="en-US" dirty="0">
                <a:latin typeface="Roboto" charset="0"/>
                <a:ea typeface="Roboto" charset="0"/>
                <a:cs typeface="Roboto" charset="0"/>
              </a:rPr>
            </a:br>
            <a:r>
              <a:rPr lang="en-US" dirty="0">
                <a:latin typeface="Roboto" charset="0"/>
                <a:ea typeface="Roboto" charset="0"/>
                <a:cs typeface="Roboto" charset="0"/>
              </a:rPr>
              <a:t>before crisis strikes</a:t>
            </a:r>
          </a:p>
        </p:txBody>
      </p:sp>
      <p:sp>
        <p:nvSpPr>
          <p:cNvPr id="13" name="TextBox 12"/>
          <p:cNvSpPr txBox="1"/>
          <p:nvPr/>
        </p:nvSpPr>
        <p:spPr>
          <a:xfrm>
            <a:off x="528320" y="1802496"/>
            <a:ext cx="800608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Realities of DRR Approaches from Vitas Group</a:t>
            </a:r>
          </a:p>
        </p:txBody>
      </p:sp>
    </p:spTree>
    <p:extLst>
      <p:ext uri="{BB962C8B-B14F-4D97-AF65-F5344CB8AC3E}">
        <p14:creationId xmlns:p14="http://schemas.microsoft.com/office/powerpoint/2010/main" val="67920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08000" y="766525"/>
            <a:ext cx="731520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Key Takeaways and Ways Forward</a:t>
            </a:r>
          </a:p>
        </p:txBody>
      </p:sp>
      <p:sp>
        <p:nvSpPr>
          <p:cNvPr id="12" name="TextBox 11"/>
          <p:cNvSpPr txBox="1"/>
          <p:nvPr/>
        </p:nvSpPr>
        <p:spPr>
          <a:xfrm>
            <a:off x="528320" y="2694751"/>
            <a:ext cx="8006080" cy="1605568"/>
          </a:xfrm>
          <a:prstGeom prst="rect">
            <a:avLst/>
          </a:prstGeom>
          <a:noFill/>
        </p:spPr>
        <p:txBody>
          <a:bodyPr wrap="square" rtlCol="0" anchor="t">
            <a:spAutoFit/>
          </a:bodyPr>
          <a:lstStyle/>
          <a:p>
            <a:pPr>
              <a:spcBef>
                <a:spcPts val="450"/>
              </a:spcBef>
              <a:buClr>
                <a:srgbClr val="318DC1"/>
              </a:buClr>
              <a:buSzPct val="125000"/>
            </a:pPr>
            <a:r>
              <a:rPr lang="en-US" dirty="0">
                <a:latin typeface="Roboto Medium" charset="0"/>
                <a:ea typeface="Roboto Medium" charset="0"/>
                <a:cs typeface="Roboto Medium" charset="0"/>
              </a:rPr>
              <a:t>What do you feel are the most important key takeaways from </a:t>
            </a:r>
            <a:br>
              <a:rPr lang="en-US" dirty="0">
                <a:latin typeface="Roboto Medium" charset="0"/>
                <a:ea typeface="Roboto Medium" charset="0"/>
                <a:cs typeface="Roboto Medium" charset="0"/>
              </a:rPr>
            </a:br>
            <a:r>
              <a:rPr lang="en-US" dirty="0">
                <a:latin typeface="Roboto Medium" charset="0"/>
                <a:ea typeface="Roboto Medium" charset="0"/>
                <a:cs typeface="Roboto Medium" charset="0"/>
              </a:rPr>
              <a:t>this workshop?</a:t>
            </a:r>
          </a:p>
          <a:p>
            <a:pPr>
              <a:spcBef>
                <a:spcPts val="450"/>
              </a:spcBef>
              <a:buClr>
                <a:srgbClr val="318DC1"/>
              </a:buClr>
              <a:buSzPct val="125000"/>
            </a:pPr>
            <a:endParaRPr lang="en-US" dirty="0">
              <a:latin typeface="Roboto Medium" charset="0"/>
              <a:ea typeface="Roboto Medium" charset="0"/>
              <a:cs typeface="Roboto Medium" charset="0"/>
            </a:endParaRPr>
          </a:p>
          <a:p>
            <a:pPr>
              <a:spcBef>
                <a:spcPts val="450"/>
              </a:spcBef>
              <a:buClr>
                <a:srgbClr val="318DC1"/>
              </a:buClr>
              <a:buSzPct val="125000"/>
            </a:pPr>
            <a:r>
              <a:rPr lang="en-US" dirty="0">
                <a:latin typeface="Roboto Medium" charset="0"/>
                <a:ea typeface="Roboto Medium" charset="0"/>
                <a:cs typeface="Roboto Medium" charset="0"/>
              </a:rPr>
              <a:t>How might the best practices, lessons learned and other information </a:t>
            </a:r>
            <a:br>
              <a:rPr lang="en-US" dirty="0">
                <a:latin typeface="Roboto Medium" charset="0"/>
                <a:ea typeface="Roboto Medium" charset="0"/>
                <a:cs typeface="Roboto Medium" charset="0"/>
              </a:rPr>
            </a:br>
            <a:r>
              <a:rPr lang="en-US" dirty="0">
                <a:latin typeface="Roboto Medium" charset="0"/>
                <a:ea typeface="Roboto Medium" charset="0"/>
                <a:cs typeface="Roboto Medium" charset="0"/>
              </a:rPr>
              <a:t>be applied to your work going forward?</a:t>
            </a:r>
          </a:p>
        </p:txBody>
      </p:sp>
      <p:sp>
        <p:nvSpPr>
          <p:cNvPr id="13" name="TextBox 12"/>
          <p:cNvSpPr txBox="1"/>
          <p:nvPr/>
        </p:nvSpPr>
        <p:spPr>
          <a:xfrm>
            <a:off x="528320" y="1802496"/>
            <a:ext cx="800608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Open Discussion</a:t>
            </a:r>
          </a:p>
        </p:txBody>
      </p:sp>
    </p:spTree>
    <p:extLst>
      <p:ext uri="{BB962C8B-B14F-4D97-AF65-F5344CB8AC3E}">
        <p14:creationId xmlns:p14="http://schemas.microsoft.com/office/powerpoint/2010/main" val="12566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8000" y="766525"/>
            <a:ext cx="731520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Workshop Feedback</a:t>
            </a:r>
          </a:p>
        </p:txBody>
      </p:sp>
      <p:sp>
        <p:nvSpPr>
          <p:cNvPr id="3" name="TextBox 2"/>
          <p:cNvSpPr txBox="1"/>
          <p:nvPr/>
        </p:nvSpPr>
        <p:spPr>
          <a:xfrm>
            <a:off x="528320" y="2694751"/>
            <a:ext cx="8006080" cy="2074927"/>
          </a:xfrm>
          <a:prstGeom prst="rect">
            <a:avLst/>
          </a:prstGeom>
          <a:noFill/>
        </p:spPr>
        <p:txBody>
          <a:bodyPr wrap="square" rtlCol="0" anchor="t">
            <a:spAutoFit/>
          </a:bodyPr>
          <a:lstStyle/>
          <a:p>
            <a:pPr>
              <a:spcBef>
                <a:spcPts val="450"/>
              </a:spcBef>
              <a:buClr>
                <a:srgbClr val="318DC1"/>
              </a:buClr>
              <a:buSzPct val="125000"/>
            </a:pPr>
            <a:r>
              <a:rPr lang="en-US" dirty="0">
                <a:latin typeface="Roboto Medium" charset="0"/>
                <a:ea typeface="Roboto Medium" charset="0"/>
                <a:cs typeface="Roboto Medium" charset="0"/>
              </a:rPr>
              <a:t>Open feedback and discussion</a:t>
            </a:r>
          </a:p>
          <a:p>
            <a:pPr marL="742950" lvl="2" indent="-285750">
              <a:spcBef>
                <a:spcPts val="450"/>
              </a:spcBef>
              <a:buClr>
                <a:srgbClr val="318DC1"/>
              </a:buClr>
              <a:buSzPct val="125000"/>
              <a:buFont typeface="Arial" charset="0"/>
              <a:buChar char="•"/>
            </a:pPr>
            <a:r>
              <a:rPr lang="en-US" dirty="0">
                <a:latin typeface="Roboto" charset="0"/>
                <a:ea typeface="Roboto" charset="0"/>
                <a:cs typeface="Roboto" charset="0"/>
              </a:rPr>
              <a:t>Content: Too much, not enough, just right?</a:t>
            </a:r>
          </a:p>
          <a:p>
            <a:pPr marL="742950" lvl="2" indent="-285750">
              <a:spcBef>
                <a:spcPts val="450"/>
              </a:spcBef>
              <a:buClr>
                <a:srgbClr val="318DC1"/>
              </a:buClr>
              <a:buSzPct val="125000"/>
              <a:buFont typeface="Arial" charset="0"/>
              <a:buChar char="•"/>
            </a:pPr>
            <a:r>
              <a:rPr lang="en-US" dirty="0">
                <a:latin typeface="Roboto" charset="0"/>
                <a:ea typeface="Roboto" charset="0"/>
                <a:cs typeface="Roboto" charset="0"/>
              </a:rPr>
              <a:t>Balance of activities: Good balance of lecture and activities?</a:t>
            </a:r>
          </a:p>
          <a:p>
            <a:pPr marL="742950" lvl="2" indent="-285750">
              <a:spcBef>
                <a:spcPts val="450"/>
              </a:spcBef>
              <a:buClr>
                <a:srgbClr val="318DC1"/>
              </a:buClr>
              <a:buSzPct val="125000"/>
              <a:buFont typeface="Arial" charset="0"/>
              <a:buChar char="•"/>
            </a:pPr>
            <a:r>
              <a:rPr lang="en-US" dirty="0">
                <a:latin typeface="Roboto" charset="0"/>
                <a:ea typeface="Roboto" charset="0"/>
                <a:cs typeface="Roboto" charset="0"/>
              </a:rPr>
              <a:t>Other feedback?</a:t>
            </a:r>
            <a:endParaRPr lang="en-US" dirty="0">
              <a:latin typeface="Roboto Medium" charset="0"/>
              <a:ea typeface="Roboto Medium" charset="0"/>
              <a:cs typeface="Roboto Medium" charset="0"/>
            </a:endParaRPr>
          </a:p>
          <a:p>
            <a:pPr>
              <a:spcBef>
                <a:spcPts val="450"/>
              </a:spcBef>
              <a:buClr>
                <a:srgbClr val="318DC1"/>
              </a:buClr>
              <a:buSzPct val="125000"/>
            </a:pPr>
            <a:endParaRPr lang="en-US" dirty="0">
              <a:latin typeface="Roboto Medium" charset="0"/>
              <a:ea typeface="Roboto Medium" charset="0"/>
              <a:cs typeface="Roboto Medium" charset="0"/>
            </a:endParaRPr>
          </a:p>
          <a:p>
            <a:pPr>
              <a:spcBef>
                <a:spcPts val="450"/>
              </a:spcBef>
              <a:buClr>
                <a:srgbClr val="318DC1"/>
              </a:buClr>
              <a:buSzPct val="125000"/>
            </a:pPr>
            <a:r>
              <a:rPr lang="en-US" dirty="0">
                <a:latin typeface="Roboto Medium" charset="0"/>
                <a:ea typeface="Roboto Medium" charset="0"/>
                <a:cs typeface="Roboto Medium" charset="0"/>
              </a:rPr>
              <a:t>Survey evaluation</a:t>
            </a:r>
          </a:p>
        </p:txBody>
      </p:sp>
      <p:sp>
        <p:nvSpPr>
          <p:cNvPr id="4" name="TextBox 3"/>
          <p:cNvSpPr txBox="1"/>
          <p:nvPr/>
        </p:nvSpPr>
        <p:spPr>
          <a:xfrm>
            <a:off x="528320" y="1802496"/>
            <a:ext cx="800608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Workshop – Assessment and Evaluation</a:t>
            </a:r>
          </a:p>
        </p:txBody>
      </p:sp>
    </p:spTree>
    <p:extLst>
      <p:ext uri="{BB962C8B-B14F-4D97-AF65-F5344CB8AC3E}">
        <p14:creationId xmlns:p14="http://schemas.microsoft.com/office/powerpoint/2010/main" val="273843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508000" y="75636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Closing Remarks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74" t="1" r="18580" b="1562"/>
          <a:stretch/>
        </p:blipFill>
        <p:spPr>
          <a:xfrm>
            <a:off x="3108960" y="2989470"/>
            <a:ext cx="2844800" cy="245502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6348" r="308" b="822"/>
          <a:stretch/>
        </p:blipFill>
        <p:spPr>
          <a:xfrm>
            <a:off x="619760" y="2981960"/>
            <a:ext cx="2418080" cy="245237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5336" t="22316" r="5289"/>
          <a:stretch/>
        </p:blipFill>
        <p:spPr>
          <a:xfrm>
            <a:off x="6024880" y="2971800"/>
            <a:ext cx="2509520" cy="2462530"/>
          </a:xfrm>
          <a:prstGeom prst="rect">
            <a:avLst/>
          </a:prstGeom>
        </p:spPr>
      </p:pic>
    </p:spTree>
    <p:extLst>
      <p:ext uri="{BB962C8B-B14F-4D97-AF65-F5344CB8AC3E}">
        <p14:creationId xmlns:p14="http://schemas.microsoft.com/office/powerpoint/2010/main" val="151223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831840"/>
          </a:xfrm>
          <a:prstGeom prst="rect">
            <a:avLst/>
          </a:prstGeom>
          <a:gradFill>
            <a:gsLst>
              <a:gs pos="15000">
                <a:srgbClr val="318DC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10" name="Title 1"/>
          <p:cNvSpPr txBox="1">
            <a:spLocks/>
          </p:cNvSpPr>
          <p:nvPr/>
        </p:nvSpPr>
        <p:spPr>
          <a:xfrm>
            <a:off x="528320" y="3011036"/>
            <a:ext cx="7924800" cy="524644"/>
          </a:xfrm>
          <a:prstGeom prst="rect">
            <a:avLst/>
          </a:prstGeom>
          <a:effectLst/>
        </p:spPr>
        <p:txBody>
          <a:bodyPr vert="horz" lIns="91440" tIns="45720" rIns="91440" bIns="45720" rtlCol="0" anchor="t">
            <a:noAutofit/>
          </a:bodyPr>
          <a:lstStyle>
            <a:lvl1pPr algn="l" defTabSz="685800" rtl="0" eaLnBrk="1" latinLnBrk="0" hangingPunct="1">
              <a:lnSpc>
                <a:spcPct val="90000"/>
              </a:lnSpc>
              <a:spcBef>
                <a:spcPct val="0"/>
              </a:spcBef>
              <a:buNone/>
              <a:defRPr sz="3300" b="0" i="0" kern="1200">
                <a:solidFill>
                  <a:srgbClr val="AE322B"/>
                </a:solidFill>
                <a:effectLst/>
                <a:latin typeface="Roboto Light" charset="0"/>
                <a:ea typeface="+mj-ea"/>
                <a:cs typeface="+mj-cs"/>
              </a:defRPr>
            </a:lvl1pPr>
          </a:lstStyle>
          <a:p>
            <a:pPr>
              <a:spcBef>
                <a:spcPts val="450"/>
              </a:spcBef>
            </a:pPr>
            <a:r>
              <a:rPr lang="en-US" sz="2400" dirty="0">
                <a:ea typeface="Roboto Light" charset="0"/>
                <a:cs typeface="Roboto Light" charset="0"/>
              </a:rPr>
              <a:t>Please Keep In Touch</a:t>
            </a:r>
          </a:p>
        </p:txBody>
      </p:sp>
      <p:sp>
        <p:nvSpPr>
          <p:cNvPr id="13" name="Title 1"/>
          <p:cNvSpPr txBox="1">
            <a:spLocks/>
          </p:cNvSpPr>
          <p:nvPr/>
        </p:nvSpPr>
        <p:spPr>
          <a:xfrm>
            <a:off x="528320" y="1842636"/>
            <a:ext cx="7924800" cy="524644"/>
          </a:xfrm>
          <a:prstGeom prst="rect">
            <a:avLst/>
          </a:prstGeom>
          <a:effectLst/>
        </p:spPr>
        <p:txBody>
          <a:bodyPr vert="horz" lIns="91440" tIns="45720" rIns="91440" bIns="45720" rtlCol="0" anchor="t">
            <a:noAutofit/>
          </a:bodyPr>
          <a:lstStyle>
            <a:lvl1pPr algn="l" defTabSz="685800" rtl="0" eaLnBrk="1" latinLnBrk="0" hangingPunct="1">
              <a:lnSpc>
                <a:spcPct val="90000"/>
              </a:lnSpc>
              <a:spcBef>
                <a:spcPct val="0"/>
              </a:spcBef>
              <a:buNone/>
              <a:defRPr sz="3300" b="0" i="0" kern="1200">
                <a:solidFill>
                  <a:srgbClr val="AE322B"/>
                </a:solidFill>
                <a:effectLst/>
                <a:latin typeface="Roboto Light" charset="0"/>
                <a:ea typeface="+mj-ea"/>
                <a:cs typeface="+mj-cs"/>
              </a:defRPr>
            </a:lvl1pPr>
          </a:lstStyle>
          <a:p>
            <a:pPr>
              <a:spcBef>
                <a:spcPts val="450"/>
              </a:spcBef>
            </a:pPr>
            <a:r>
              <a:rPr lang="en-US" sz="3600" b="1" dirty="0">
                <a:latin typeface="Roboto" charset="0"/>
                <a:ea typeface="Roboto" charset="0"/>
                <a:cs typeface="Roboto" charset="0"/>
              </a:rPr>
              <a:t>Thank you!</a:t>
            </a:r>
          </a:p>
        </p:txBody>
      </p:sp>
      <p:sp>
        <p:nvSpPr>
          <p:cNvPr id="6" name="TextBox 5"/>
          <p:cNvSpPr txBox="1"/>
          <p:nvPr/>
        </p:nvSpPr>
        <p:spPr>
          <a:xfrm>
            <a:off x="568960" y="3880976"/>
            <a:ext cx="8006080" cy="369332"/>
          </a:xfrm>
          <a:prstGeom prst="rect">
            <a:avLst/>
          </a:prstGeom>
          <a:noFill/>
        </p:spPr>
        <p:txBody>
          <a:bodyPr wrap="square" rtlCol="0" anchor="t">
            <a:spAutoFit/>
          </a:bodyPr>
          <a:lstStyle/>
          <a:p>
            <a:pPr>
              <a:spcBef>
                <a:spcPts val="450"/>
              </a:spcBef>
              <a:buClr>
                <a:srgbClr val="318DC1"/>
              </a:buClr>
              <a:buSzPct val="125000"/>
            </a:pPr>
            <a:r>
              <a:rPr lang="en-US" dirty="0">
                <a:latin typeface="Roboto Medium" charset="0"/>
                <a:ea typeface="Roboto Medium" charset="0"/>
                <a:cs typeface="Roboto Medium" charset="0"/>
              </a:rPr>
              <a:t>Facilitators: add your contact information here</a:t>
            </a:r>
          </a:p>
        </p:txBody>
      </p:sp>
    </p:spTree>
    <p:extLst>
      <p:ext uri="{BB962C8B-B14F-4D97-AF65-F5344CB8AC3E}">
        <p14:creationId xmlns:p14="http://schemas.microsoft.com/office/powerpoint/2010/main" val="201527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831840"/>
          </a:xfrm>
          <a:prstGeom prst="rect">
            <a:avLst/>
          </a:prstGeom>
          <a:gradFill>
            <a:gsLst>
              <a:gs pos="15000">
                <a:srgbClr val="318DC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10" name="Title 1"/>
          <p:cNvSpPr txBox="1">
            <a:spLocks/>
          </p:cNvSpPr>
          <p:nvPr/>
        </p:nvSpPr>
        <p:spPr>
          <a:xfrm>
            <a:off x="528320" y="2807836"/>
            <a:ext cx="7924800" cy="524644"/>
          </a:xfrm>
          <a:prstGeom prst="rect">
            <a:avLst/>
          </a:prstGeom>
          <a:effectLst/>
        </p:spPr>
        <p:txBody>
          <a:bodyPr vert="horz" lIns="91440" tIns="45720" rIns="91440" bIns="45720" rtlCol="0" anchor="t">
            <a:noAutofit/>
          </a:bodyPr>
          <a:lstStyle>
            <a:lvl1pPr algn="l" defTabSz="685800" rtl="0" eaLnBrk="1" latinLnBrk="0" hangingPunct="1">
              <a:lnSpc>
                <a:spcPct val="90000"/>
              </a:lnSpc>
              <a:spcBef>
                <a:spcPct val="0"/>
              </a:spcBef>
              <a:buNone/>
              <a:defRPr sz="3300" b="0" i="0" kern="1200">
                <a:solidFill>
                  <a:srgbClr val="AE322B"/>
                </a:solidFill>
                <a:effectLst/>
                <a:latin typeface="Roboto Light" charset="0"/>
                <a:ea typeface="+mj-ea"/>
                <a:cs typeface="+mj-cs"/>
              </a:defRPr>
            </a:lvl1pPr>
          </a:lstStyle>
          <a:p>
            <a:pPr>
              <a:spcBef>
                <a:spcPts val="450"/>
              </a:spcBef>
            </a:pPr>
            <a:r>
              <a:rPr lang="en-US" sz="3600" dirty="0">
                <a:ea typeface="Roboto Light" charset="0"/>
                <a:cs typeface="Roboto Light" charset="0"/>
              </a:rPr>
              <a:t>DRR Background, Concepts and Country-Specific Context</a:t>
            </a:r>
          </a:p>
        </p:txBody>
      </p:sp>
      <p:sp>
        <p:nvSpPr>
          <p:cNvPr id="7" name="TextBox 6"/>
          <p:cNvSpPr txBox="1"/>
          <p:nvPr/>
        </p:nvSpPr>
        <p:spPr>
          <a:xfrm>
            <a:off x="528321" y="424338"/>
            <a:ext cx="1605280" cy="33855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a:solidFill>
                  <a:schemeClr val="bg1"/>
                </a:solidFill>
                <a:effectLst/>
                <a:latin typeface="Roboto" charset="0"/>
                <a:ea typeface="Roboto" charset="0"/>
                <a:cs typeface="Roboto" charset="0"/>
              </a:rPr>
              <a:t>Module 2</a:t>
            </a:r>
          </a:p>
        </p:txBody>
      </p:sp>
    </p:spTree>
    <p:extLst>
      <p:ext uri="{BB962C8B-B14F-4D97-AF65-F5344CB8AC3E}">
        <p14:creationId xmlns:p14="http://schemas.microsoft.com/office/powerpoint/2010/main" val="12828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8000" y="878285"/>
            <a:ext cx="731520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400" dirty="0">
                <a:solidFill>
                  <a:srgbClr val="AE322B"/>
                </a:solidFill>
                <a:latin typeface="Roboto Light" charset="0"/>
                <a:ea typeface="Roboto Light" charset="0"/>
                <a:cs typeface="Roboto Light" charset="0"/>
              </a:rPr>
              <a:t>Bibliographic References</a:t>
            </a:r>
          </a:p>
        </p:txBody>
      </p:sp>
      <p:sp>
        <p:nvSpPr>
          <p:cNvPr id="8" name="TextBox 7"/>
          <p:cNvSpPr txBox="1"/>
          <p:nvPr/>
        </p:nvSpPr>
        <p:spPr>
          <a:xfrm>
            <a:off x="508000" y="1678652"/>
            <a:ext cx="8006080" cy="4154984"/>
          </a:xfrm>
          <a:prstGeom prst="rect">
            <a:avLst/>
          </a:prstGeom>
          <a:noFill/>
        </p:spPr>
        <p:txBody>
          <a:bodyPr wrap="square" rtlCol="0" anchor="t">
            <a:spAutoFit/>
          </a:bodyPr>
          <a:lstStyle/>
          <a:p>
            <a:pPr marL="342900" indent="-342900">
              <a:spcBef>
                <a:spcPts val="600"/>
              </a:spcBef>
              <a:buClr>
                <a:srgbClr val="318DC1"/>
              </a:buClr>
              <a:buSzPct val="125000"/>
              <a:buFont typeface="+mj-lt"/>
              <a:buAutoNum type="arabicPeriod"/>
            </a:pPr>
            <a:r>
              <a:rPr lang="en-US" sz="1400" dirty="0">
                <a:latin typeface="Roboto Medium" charset="0"/>
                <a:ea typeface="Roboto Medium" charset="0"/>
                <a:cs typeface="Roboto Medium" charset="0"/>
              </a:rPr>
              <a:t>Castro-</a:t>
            </a:r>
            <a:r>
              <a:rPr lang="en-US" sz="1400" dirty="0" err="1">
                <a:latin typeface="Roboto Medium" charset="0"/>
                <a:ea typeface="Roboto Medium" charset="0"/>
                <a:cs typeface="Roboto Medium" charset="0"/>
              </a:rPr>
              <a:t>Monge</a:t>
            </a:r>
            <a:r>
              <a:rPr lang="en-US" sz="1400" dirty="0">
                <a:latin typeface="Roboto Medium" charset="0"/>
                <a:ea typeface="Roboto Medium" charset="0"/>
                <a:cs typeface="Roboto Medium" charset="0"/>
              </a:rPr>
              <a:t>, </a:t>
            </a:r>
            <a:r>
              <a:rPr lang="en-US" sz="1400" dirty="0" err="1">
                <a:latin typeface="Roboto Medium" charset="0"/>
                <a:ea typeface="Roboto Medium" charset="0"/>
                <a:cs typeface="Roboto Medium" charset="0"/>
              </a:rPr>
              <a:t>Ligia</a:t>
            </a:r>
            <a:r>
              <a:rPr lang="en-US" sz="1400" dirty="0">
                <a:latin typeface="Roboto Medium" charset="0"/>
                <a:ea typeface="Roboto Medium" charset="0"/>
                <a:cs typeface="Roboto Medium" charset="0"/>
              </a:rPr>
              <a:t>. </a:t>
            </a:r>
            <a:r>
              <a:rPr lang="en-US" sz="1400" i="1" dirty="0">
                <a:latin typeface="Roboto" charset="0"/>
                <a:ea typeface="Roboto" charset="0"/>
                <a:cs typeface="Roboto" charset="0"/>
              </a:rPr>
              <a:t>Exogenous risk management in financial institutions that serve the most vulnerable segments of the population. </a:t>
            </a:r>
            <a:r>
              <a:rPr lang="en-US" sz="1400" dirty="0">
                <a:latin typeface="Roboto" charset="0"/>
                <a:ea typeface="Roboto" charset="0"/>
                <a:cs typeface="Roboto" charset="0"/>
              </a:rPr>
              <a:t>June 2011</a:t>
            </a:r>
          </a:p>
          <a:p>
            <a:pPr marL="342900" indent="-342900">
              <a:spcBef>
                <a:spcPts val="600"/>
              </a:spcBef>
              <a:buClr>
                <a:srgbClr val="318DC1"/>
              </a:buClr>
              <a:buSzPct val="125000"/>
              <a:buFont typeface="+mj-lt"/>
              <a:buAutoNum type="arabicPeriod"/>
            </a:pPr>
            <a:r>
              <a:rPr lang="en-US" sz="1400" dirty="0">
                <a:latin typeface="Roboto Medium" charset="0"/>
                <a:ea typeface="Roboto Medium" charset="0"/>
                <a:cs typeface="Roboto Medium" charset="0"/>
              </a:rPr>
              <a:t>CGIAR Research Program on Climate Change, Agriculture and Food Security (CCAFS). </a:t>
            </a:r>
            <a:r>
              <a:rPr lang="en-US" sz="1400" i="1" dirty="0">
                <a:latin typeface="Roboto" charset="0"/>
                <a:ea typeface="Roboto" charset="0"/>
                <a:cs typeface="Roboto" charset="0"/>
              </a:rPr>
              <a:t>Scaling up index insurance for smallholder farmers: Recent evidence and insights. </a:t>
            </a:r>
            <a:r>
              <a:rPr lang="en-US" sz="1400" dirty="0">
                <a:latin typeface="Roboto" charset="0"/>
                <a:ea typeface="Roboto" charset="0"/>
                <a:cs typeface="Roboto" charset="0"/>
              </a:rPr>
              <a:t>CCAFS Report No. 14. 2015</a:t>
            </a:r>
          </a:p>
          <a:p>
            <a:pPr marL="342900" indent="-342900">
              <a:spcBef>
                <a:spcPts val="600"/>
              </a:spcBef>
              <a:buClr>
                <a:srgbClr val="318DC1"/>
              </a:buClr>
              <a:buSzPct val="125000"/>
              <a:buFont typeface="+mj-lt"/>
              <a:buAutoNum type="arabicPeriod"/>
            </a:pPr>
            <a:r>
              <a:rPr lang="en-US" sz="1400" dirty="0">
                <a:latin typeface="Roboto Medium" charset="0"/>
                <a:ea typeface="Roboto Medium" charset="0"/>
                <a:cs typeface="Roboto Medium" charset="0"/>
              </a:rPr>
              <a:t>ESRI. </a:t>
            </a:r>
            <a:r>
              <a:rPr lang="en-US" sz="1400" i="1" dirty="0">
                <a:latin typeface="Roboto" charset="0"/>
                <a:ea typeface="Roboto" charset="0"/>
                <a:cs typeface="Roboto" charset="0"/>
              </a:rPr>
              <a:t>What is GIS? </a:t>
            </a:r>
            <a:r>
              <a:rPr lang="en-US" sz="1400" dirty="0">
                <a:latin typeface="Roboto" charset="0"/>
                <a:ea typeface="Roboto" charset="0"/>
                <a:cs typeface="Roboto" charset="0"/>
              </a:rPr>
              <a:t>July 2012</a:t>
            </a:r>
          </a:p>
          <a:p>
            <a:pPr marL="342900" indent="-342900">
              <a:spcBef>
                <a:spcPts val="600"/>
              </a:spcBef>
              <a:buClr>
                <a:srgbClr val="318DC1"/>
              </a:buClr>
              <a:buSzPct val="125000"/>
              <a:buFont typeface="+mj-lt"/>
              <a:buAutoNum type="arabicPeriod"/>
            </a:pPr>
            <a:r>
              <a:rPr lang="en-US" sz="1400" dirty="0">
                <a:latin typeface="Roboto" charset="0"/>
                <a:ea typeface="Roboto" charset="0"/>
                <a:cs typeface="Roboto" charset="0"/>
              </a:rPr>
              <a:t>FAO. </a:t>
            </a:r>
            <a:r>
              <a:rPr lang="en-US" sz="1400" i="1" dirty="0">
                <a:latin typeface="Roboto" charset="0"/>
                <a:ea typeface="Roboto" charset="0"/>
                <a:cs typeface="Roboto" charset="0"/>
              </a:rPr>
              <a:t>The impact of disasters on agriculture and food security. </a:t>
            </a:r>
            <a:r>
              <a:rPr lang="en-US" sz="1400" dirty="0">
                <a:latin typeface="Roboto" charset="0"/>
                <a:ea typeface="Roboto" charset="0"/>
                <a:cs typeface="Roboto" charset="0"/>
              </a:rPr>
              <a:t>2015</a:t>
            </a:r>
          </a:p>
          <a:p>
            <a:pPr marL="342900" indent="-342900">
              <a:spcBef>
                <a:spcPts val="600"/>
              </a:spcBef>
              <a:buClr>
                <a:srgbClr val="318DC1"/>
              </a:buClr>
              <a:buSzPct val="125000"/>
              <a:buFont typeface="+mj-lt"/>
              <a:buAutoNum type="arabicPeriod"/>
            </a:pPr>
            <a:r>
              <a:rPr lang="en-US" sz="1400" dirty="0">
                <a:latin typeface="Roboto Medium" charset="0"/>
                <a:ea typeface="Roboto Medium" charset="0"/>
                <a:cs typeface="Roboto Medium" charset="0"/>
              </a:rPr>
              <a:t>International Rescue Committee, Citi &amp; SEEP. </a:t>
            </a:r>
            <a:r>
              <a:rPr lang="en-US" sz="1400" i="1" dirty="0">
                <a:latin typeface="Roboto" charset="0"/>
                <a:ea typeface="Roboto" charset="0"/>
                <a:cs typeface="Roboto" charset="0"/>
              </a:rPr>
              <a:t>Cash Transfer Resilience Tool. </a:t>
            </a:r>
            <a:r>
              <a:rPr lang="en-US" sz="1400" dirty="0">
                <a:latin typeface="Roboto" charset="0"/>
                <a:ea typeface="Roboto" charset="0"/>
                <a:cs typeface="Roboto" charset="0"/>
              </a:rPr>
              <a:t>2016</a:t>
            </a:r>
          </a:p>
          <a:p>
            <a:pPr marL="342900" indent="-342900">
              <a:spcBef>
                <a:spcPts val="600"/>
              </a:spcBef>
              <a:buClr>
                <a:srgbClr val="318DC1"/>
              </a:buClr>
              <a:buSzPct val="125000"/>
              <a:buFont typeface="+mj-lt"/>
              <a:buAutoNum type="arabicPeriod"/>
            </a:pPr>
            <a:r>
              <a:rPr lang="en-US" sz="1400" dirty="0">
                <a:latin typeface="Roboto Medium" charset="0"/>
                <a:ea typeface="Roboto Medium" charset="0"/>
                <a:cs typeface="Roboto Medium" charset="0"/>
              </a:rPr>
              <a:t>Mercy Corps. </a:t>
            </a:r>
            <a:r>
              <a:rPr lang="en-US" sz="1400" i="1" dirty="0">
                <a:latin typeface="Roboto" charset="0"/>
                <a:ea typeface="Roboto" charset="0"/>
                <a:cs typeface="Roboto" charset="0"/>
              </a:rPr>
              <a:t>Financing the frontier: inclusive financial sector development in fragility-affected states in Africa. </a:t>
            </a:r>
            <a:r>
              <a:rPr lang="en-US" sz="1400" dirty="0">
                <a:latin typeface="Roboto" charset="0"/>
                <a:ea typeface="Roboto" charset="0"/>
                <a:cs typeface="Roboto" charset="0"/>
              </a:rPr>
              <a:t>February 2017</a:t>
            </a:r>
          </a:p>
          <a:p>
            <a:pPr marL="342900" indent="-342900">
              <a:spcBef>
                <a:spcPts val="600"/>
              </a:spcBef>
              <a:buClr>
                <a:srgbClr val="318DC1"/>
              </a:buClr>
              <a:buSzPct val="125000"/>
              <a:buFont typeface="+mj-lt"/>
              <a:buAutoNum type="arabicPeriod"/>
            </a:pPr>
            <a:r>
              <a:rPr lang="en-US" sz="1400" dirty="0">
                <a:latin typeface="Roboto Medium" charset="0"/>
                <a:ea typeface="Roboto Medium" charset="0"/>
                <a:cs typeface="Roboto Medium" charset="0"/>
              </a:rPr>
              <a:t>Mercy Corps &amp; Okapi. </a:t>
            </a:r>
            <a:r>
              <a:rPr lang="en-US" sz="1400" i="1" dirty="0">
                <a:latin typeface="Roboto" charset="0"/>
                <a:ea typeface="Roboto" charset="0"/>
                <a:cs typeface="Roboto" charset="0"/>
              </a:rPr>
              <a:t>Transforming Chennai. A research report on building micro, small, and medium enterprise resilience to water-related environmental change. </a:t>
            </a:r>
            <a:r>
              <a:rPr lang="en-US" sz="1400" dirty="0">
                <a:latin typeface="Roboto" charset="0"/>
                <a:ea typeface="Roboto" charset="0"/>
                <a:cs typeface="Roboto" charset="0"/>
              </a:rPr>
              <a:t>November 2016</a:t>
            </a:r>
          </a:p>
          <a:p>
            <a:pPr marL="342900" indent="-342900">
              <a:spcBef>
                <a:spcPts val="600"/>
              </a:spcBef>
              <a:buClr>
                <a:srgbClr val="318DC1"/>
              </a:buClr>
              <a:buSzPct val="125000"/>
              <a:buFont typeface="+mj-lt"/>
              <a:buAutoNum type="arabicPeriod"/>
            </a:pPr>
            <a:r>
              <a:rPr lang="en-US" sz="1400" dirty="0">
                <a:latin typeface="Roboto Medium" charset="0"/>
                <a:ea typeface="Roboto Medium" charset="0"/>
                <a:cs typeface="Roboto Medium" charset="0"/>
              </a:rPr>
              <a:t>Munich Re. </a:t>
            </a:r>
            <a:r>
              <a:rPr lang="en-US" sz="1400" i="1" dirty="0">
                <a:latin typeface="Roboto" charset="0"/>
                <a:ea typeface="Roboto" charset="0"/>
                <a:cs typeface="Roboto" charset="0"/>
              </a:rPr>
              <a:t>Natural catastrophe losses at their highest for four years. </a:t>
            </a:r>
            <a:r>
              <a:rPr lang="en-US" sz="1400" dirty="0">
                <a:latin typeface="Roboto" charset="0"/>
                <a:ea typeface="Roboto" charset="0"/>
                <a:cs typeface="Roboto" charset="0"/>
              </a:rPr>
              <a:t>Press release. January 2017</a:t>
            </a:r>
          </a:p>
          <a:p>
            <a:pPr marL="342900" indent="-342900">
              <a:spcBef>
                <a:spcPts val="600"/>
              </a:spcBef>
              <a:buClr>
                <a:srgbClr val="318DC1"/>
              </a:buClr>
              <a:buSzPct val="125000"/>
              <a:buFont typeface="+mj-lt"/>
              <a:buAutoNum type="arabicPeriod"/>
            </a:pPr>
            <a:r>
              <a:rPr lang="en-US" sz="1400" dirty="0">
                <a:latin typeface="Roboto Medium" charset="0"/>
                <a:ea typeface="Roboto Medium" charset="0"/>
                <a:cs typeface="Roboto Medium" charset="0"/>
              </a:rPr>
              <a:t>Pakistan Microfinance Network. </a:t>
            </a:r>
            <a:r>
              <a:rPr lang="en-US" sz="1400" i="1" dirty="0">
                <a:latin typeface="Roboto" charset="0"/>
                <a:ea typeface="Roboto" charset="0"/>
                <a:cs typeface="Roboto" charset="0"/>
              </a:rPr>
              <a:t>Post-floods microfinance in Pakistan. An assessment of 2010 floods. </a:t>
            </a:r>
            <a:r>
              <a:rPr lang="en-US" sz="1400" dirty="0">
                <a:latin typeface="Roboto" charset="0"/>
                <a:ea typeface="Roboto" charset="0"/>
                <a:cs typeface="Roboto" charset="0"/>
              </a:rPr>
              <a:t>2012</a:t>
            </a:r>
          </a:p>
        </p:txBody>
      </p:sp>
    </p:spTree>
    <p:extLst>
      <p:ext uri="{BB962C8B-B14F-4D97-AF65-F5344CB8AC3E}">
        <p14:creationId xmlns:p14="http://schemas.microsoft.com/office/powerpoint/2010/main" val="108281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08000" y="878285"/>
            <a:ext cx="731520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400" dirty="0">
                <a:solidFill>
                  <a:srgbClr val="AE322B"/>
                </a:solidFill>
                <a:latin typeface="Roboto Light" charset="0"/>
                <a:ea typeface="Roboto Light" charset="0"/>
                <a:cs typeface="Roboto Light" charset="0"/>
              </a:rPr>
              <a:t>Bibliographic References</a:t>
            </a:r>
          </a:p>
        </p:txBody>
      </p:sp>
      <p:sp>
        <p:nvSpPr>
          <p:cNvPr id="9" name="TextBox 8"/>
          <p:cNvSpPr txBox="1"/>
          <p:nvPr/>
        </p:nvSpPr>
        <p:spPr>
          <a:xfrm>
            <a:off x="508000" y="1678652"/>
            <a:ext cx="8006080" cy="3570208"/>
          </a:xfrm>
          <a:prstGeom prst="rect">
            <a:avLst/>
          </a:prstGeom>
          <a:noFill/>
        </p:spPr>
        <p:txBody>
          <a:bodyPr wrap="square" rtlCol="0" anchor="t">
            <a:spAutoFit/>
          </a:bodyPr>
          <a:lstStyle/>
          <a:p>
            <a:pPr marL="342900" indent="-342900">
              <a:spcBef>
                <a:spcPts val="600"/>
              </a:spcBef>
              <a:buClr>
                <a:srgbClr val="318DC1"/>
              </a:buClr>
              <a:buSzPct val="125000"/>
              <a:buFont typeface="+mj-lt"/>
              <a:buAutoNum type="arabicPeriod" startAt="10"/>
            </a:pPr>
            <a:r>
              <a:rPr lang="en-US" sz="1400" dirty="0">
                <a:latin typeface="Roboto Medium" charset="0"/>
                <a:ea typeface="Roboto Medium" charset="0"/>
                <a:cs typeface="Roboto Medium" charset="0"/>
              </a:rPr>
              <a:t>Red de </a:t>
            </a:r>
            <a:r>
              <a:rPr lang="en-US" sz="1400" dirty="0" err="1">
                <a:latin typeface="Roboto Medium" charset="0"/>
                <a:ea typeface="Roboto Medium" charset="0"/>
                <a:cs typeface="Roboto Medium" charset="0"/>
              </a:rPr>
              <a:t>Instituciones</a:t>
            </a:r>
            <a:r>
              <a:rPr lang="en-US" sz="1400" dirty="0">
                <a:latin typeface="Roboto Medium" charset="0"/>
                <a:ea typeface="Roboto Medium" charset="0"/>
                <a:cs typeface="Roboto Medium" charset="0"/>
              </a:rPr>
              <a:t> </a:t>
            </a:r>
            <a:r>
              <a:rPr lang="en-US" sz="1400" dirty="0" err="1">
                <a:latin typeface="Roboto Medium" charset="0"/>
                <a:ea typeface="Roboto Medium" charset="0"/>
                <a:cs typeface="Roboto Medium" charset="0"/>
              </a:rPr>
              <a:t>Financieras</a:t>
            </a:r>
            <a:r>
              <a:rPr lang="en-US" sz="1400" dirty="0">
                <a:latin typeface="Roboto Medium" charset="0"/>
                <a:ea typeface="Roboto Medium" charset="0"/>
                <a:cs typeface="Roboto Medium" charset="0"/>
              </a:rPr>
              <a:t> de </a:t>
            </a:r>
            <a:r>
              <a:rPr lang="en-US" sz="1400" dirty="0" err="1">
                <a:latin typeface="Roboto Medium" charset="0"/>
                <a:ea typeface="Roboto Medium" charset="0"/>
                <a:cs typeface="Roboto Medium" charset="0"/>
              </a:rPr>
              <a:t>Desarrollo</a:t>
            </a:r>
            <a:r>
              <a:rPr lang="en-US" sz="1400" dirty="0">
                <a:latin typeface="Roboto Medium" charset="0"/>
                <a:ea typeface="Roboto Medium" charset="0"/>
                <a:cs typeface="Roboto Medium" charset="0"/>
              </a:rPr>
              <a:t>. </a:t>
            </a:r>
            <a:r>
              <a:rPr lang="en-US" sz="1400" i="1" dirty="0">
                <a:latin typeface="Roboto" charset="0"/>
                <a:ea typeface="Roboto" charset="0"/>
                <a:cs typeface="Roboto" charset="0"/>
              </a:rPr>
              <a:t>Post-disaster recovery and response plan for development finance institutions. Response manual Ecuador 2016. </a:t>
            </a:r>
            <a:r>
              <a:rPr lang="en-US" sz="1400" dirty="0">
                <a:latin typeface="Roboto" charset="0"/>
                <a:ea typeface="Roboto" charset="0"/>
                <a:cs typeface="Roboto" charset="0"/>
              </a:rPr>
              <a:t>Technical Guidebook. August 2016</a:t>
            </a:r>
          </a:p>
          <a:p>
            <a:pPr marL="342900" indent="-342900">
              <a:spcBef>
                <a:spcPts val="600"/>
              </a:spcBef>
              <a:buClr>
                <a:srgbClr val="318DC1"/>
              </a:buClr>
              <a:buSzPct val="125000"/>
              <a:buFont typeface="+mj-lt"/>
              <a:buAutoNum type="arabicPeriod" startAt="10"/>
            </a:pPr>
            <a:r>
              <a:rPr lang="en-US" sz="1400" dirty="0">
                <a:latin typeface="Roboto Medium" charset="0"/>
                <a:ea typeface="Roboto Medium" charset="0"/>
                <a:cs typeface="Roboto Medium" charset="0"/>
              </a:rPr>
              <a:t>SEEP. </a:t>
            </a:r>
            <a:r>
              <a:rPr lang="en-US" sz="1400" i="1" dirty="0">
                <a:latin typeface="Roboto" charset="0"/>
                <a:ea typeface="Roboto" charset="0"/>
                <a:cs typeface="Roboto" charset="0"/>
              </a:rPr>
              <a:t>First Microfinance Institution Syria: Building resilience through a client-centric model. Case study in disaster risk reduction. </a:t>
            </a:r>
            <a:r>
              <a:rPr lang="en-US" sz="1400" dirty="0">
                <a:latin typeface="Roboto" charset="0"/>
                <a:ea typeface="Roboto" charset="0"/>
                <a:cs typeface="Roboto" charset="0"/>
              </a:rPr>
              <a:t>2016</a:t>
            </a:r>
          </a:p>
          <a:p>
            <a:pPr marL="342900" indent="-342900">
              <a:spcBef>
                <a:spcPts val="600"/>
              </a:spcBef>
              <a:buClr>
                <a:srgbClr val="318DC1"/>
              </a:buClr>
              <a:buSzPct val="125000"/>
              <a:buFont typeface="+mj-lt"/>
              <a:buAutoNum type="arabicPeriod" startAt="10"/>
            </a:pPr>
            <a:r>
              <a:rPr lang="en-US" sz="1400" dirty="0">
                <a:latin typeface="Roboto Medium" charset="0"/>
                <a:ea typeface="Roboto Medium" charset="0"/>
                <a:cs typeface="Roboto Medium" charset="0"/>
              </a:rPr>
              <a:t>SEEP. </a:t>
            </a:r>
            <a:r>
              <a:rPr lang="en-US" sz="1400" i="1" dirty="0">
                <a:latin typeface="Roboto" charset="0"/>
                <a:ea typeface="Roboto" charset="0"/>
                <a:cs typeface="Roboto" charset="0"/>
              </a:rPr>
              <a:t>Fostering resilience in the Middle East: A people centered approach to risk reduction. Case study in disaster risk reduction.</a:t>
            </a:r>
            <a:r>
              <a:rPr lang="en-US" sz="1400" dirty="0">
                <a:latin typeface="Roboto" charset="0"/>
                <a:ea typeface="Roboto" charset="0"/>
                <a:cs typeface="Roboto" charset="0"/>
              </a:rPr>
              <a:t> 2016</a:t>
            </a:r>
          </a:p>
          <a:p>
            <a:pPr marL="342900" indent="-342900">
              <a:spcBef>
                <a:spcPts val="600"/>
              </a:spcBef>
              <a:buClr>
                <a:srgbClr val="318DC1"/>
              </a:buClr>
              <a:buSzPct val="125000"/>
              <a:buFont typeface="+mj-lt"/>
              <a:buAutoNum type="arabicPeriod" startAt="10"/>
            </a:pPr>
            <a:r>
              <a:rPr lang="en-US" sz="1400" dirty="0">
                <a:latin typeface="Roboto Medium" charset="0"/>
                <a:ea typeface="Roboto Medium" charset="0"/>
                <a:cs typeface="Roboto Medium" charset="0"/>
              </a:rPr>
              <a:t>SEEP. </a:t>
            </a:r>
            <a:r>
              <a:rPr lang="en-US" sz="1400" dirty="0">
                <a:latin typeface="Roboto" charset="0"/>
                <a:ea typeface="Roboto" charset="0"/>
                <a:cs typeface="Roboto" charset="0"/>
              </a:rPr>
              <a:t>The First Microfinance Bank – </a:t>
            </a:r>
            <a:r>
              <a:rPr lang="en-US" sz="1400" i="1" dirty="0">
                <a:latin typeface="Roboto" charset="0"/>
                <a:ea typeface="Roboto" charset="0"/>
                <a:cs typeface="Roboto" charset="0"/>
              </a:rPr>
              <a:t>Afghanistan (FMFB-A): Building resilience through a client-centric model. Case study in disaster risk reduction. </a:t>
            </a:r>
            <a:r>
              <a:rPr lang="en-US" sz="1400" dirty="0">
                <a:latin typeface="Roboto" charset="0"/>
                <a:ea typeface="Roboto" charset="0"/>
                <a:cs typeface="Roboto" charset="0"/>
              </a:rPr>
              <a:t>2016</a:t>
            </a:r>
          </a:p>
          <a:p>
            <a:pPr marL="342900" indent="-342900">
              <a:spcBef>
                <a:spcPts val="600"/>
              </a:spcBef>
              <a:buClr>
                <a:srgbClr val="318DC1"/>
              </a:buClr>
              <a:buSzPct val="125000"/>
              <a:buFont typeface="+mj-lt"/>
              <a:buAutoNum type="arabicPeriod" startAt="10"/>
            </a:pPr>
            <a:r>
              <a:rPr lang="en-US" sz="1400" dirty="0">
                <a:latin typeface="Roboto Medium" charset="0"/>
                <a:ea typeface="Roboto Medium" charset="0"/>
                <a:cs typeface="Roboto Medium" charset="0"/>
              </a:rPr>
              <a:t>SEEP &amp; Habitat for Humanity India. </a:t>
            </a:r>
            <a:r>
              <a:rPr lang="en-US" sz="1400" i="1" dirty="0">
                <a:latin typeface="Roboto" charset="0"/>
                <a:ea typeface="Roboto" charset="0"/>
                <a:cs typeface="Roboto" charset="0"/>
              </a:rPr>
              <a:t>Habitat for Humanity India’s Disaster Risk Reduction Insurance. Case study in disaster risk reduction. </a:t>
            </a:r>
            <a:r>
              <a:rPr lang="en-US" sz="1400" dirty="0">
                <a:latin typeface="Roboto" charset="0"/>
                <a:ea typeface="Roboto" charset="0"/>
                <a:cs typeface="Roboto" charset="0"/>
              </a:rPr>
              <a:t>2016</a:t>
            </a:r>
          </a:p>
          <a:p>
            <a:pPr marL="342900" indent="-342900">
              <a:spcBef>
                <a:spcPts val="600"/>
              </a:spcBef>
              <a:buClr>
                <a:srgbClr val="318DC1"/>
              </a:buClr>
              <a:buSzPct val="125000"/>
              <a:buFont typeface="+mj-lt"/>
              <a:buAutoNum type="arabicPeriod" startAt="10"/>
            </a:pPr>
            <a:r>
              <a:rPr lang="en-US" sz="1400" dirty="0">
                <a:latin typeface="Roboto Medium" charset="0"/>
                <a:ea typeface="Roboto Medium" charset="0"/>
                <a:cs typeface="Roboto Medium" charset="0"/>
              </a:rPr>
              <a:t>SEEP &amp; IFMR LEAD. </a:t>
            </a:r>
            <a:r>
              <a:rPr lang="en-US" sz="1400" i="1" dirty="0">
                <a:latin typeface="Roboto" charset="0"/>
                <a:ea typeface="Roboto" charset="0"/>
                <a:cs typeface="Roboto" charset="0"/>
              </a:rPr>
              <a:t>Building resilience through disaster risk reduction: an assessment of India’s microfinance sector.</a:t>
            </a:r>
            <a:r>
              <a:rPr lang="en-US" sz="1400" dirty="0">
                <a:latin typeface="Roboto" charset="0"/>
                <a:ea typeface="Roboto" charset="0"/>
                <a:cs typeface="Roboto" charset="0"/>
              </a:rPr>
              <a:t> Report. March 2017</a:t>
            </a:r>
          </a:p>
          <a:p>
            <a:pPr marL="342900" indent="-342900">
              <a:spcBef>
                <a:spcPts val="600"/>
              </a:spcBef>
              <a:buClr>
                <a:srgbClr val="318DC1"/>
              </a:buClr>
              <a:buSzPct val="125000"/>
              <a:buFont typeface="+mj-lt"/>
              <a:buAutoNum type="arabicPeriod" startAt="10"/>
            </a:pPr>
            <a:r>
              <a:rPr lang="en-US" sz="1400" dirty="0">
                <a:latin typeface="Roboto Medium" charset="0"/>
                <a:ea typeface="Roboto Medium" charset="0"/>
                <a:cs typeface="Roboto Medium" charset="0"/>
              </a:rPr>
              <a:t>The SEEP Network. </a:t>
            </a:r>
            <a:r>
              <a:rPr lang="en-US" sz="1400" i="1" dirty="0">
                <a:latin typeface="Roboto" charset="0"/>
                <a:ea typeface="Roboto" charset="0"/>
                <a:cs typeface="Roboto" charset="0"/>
              </a:rPr>
              <a:t>Minimum Economic Recovery Standards. </a:t>
            </a:r>
            <a:r>
              <a:rPr lang="en-US" sz="1400" dirty="0">
                <a:latin typeface="Roboto" charset="0"/>
                <a:ea typeface="Roboto" charset="0"/>
                <a:cs typeface="Roboto" charset="0"/>
              </a:rPr>
              <a:t>Third Edition. 2017</a:t>
            </a:r>
          </a:p>
        </p:txBody>
      </p:sp>
    </p:spTree>
    <p:extLst>
      <p:ext uri="{BB962C8B-B14F-4D97-AF65-F5344CB8AC3E}">
        <p14:creationId xmlns:p14="http://schemas.microsoft.com/office/powerpoint/2010/main" val="203682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08000" y="878285"/>
            <a:ext cx="731520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400" dirty="0">
                <a:solidFill>
                  <a:srgbClr val="AE322B"/>
                </a:solidFill>
                <a:latin typeface="Roboto Light" charset="0"/>
                <a:ea typeface="Roboto Light" charset="0"/>
                <a:cs typeface="Roboto Light" charset="0"/>
              </a:rPr>
              <a:t>Bibliographic References</a:t>
            </a:r>
          </a:p>
        </p:txBody>
      </p:sp>
      <p:sp>
        <p:nvSpPr>
          <p:cNvPr id="9" name="TextBox 8"/>
          <p:cNvSpPr txBox="1"/>
          <p:nvPr/>
        </p:nvSpPr>
        <p:spPr>
          <a:xfrm>
            <a:off x="508000" y="1678652"/>
            <a:ext cx="8006080" cy="1615827"/>
          </a:xfrm>
          <a:prstGeom prst="rect">
            <a:avLst/>
          </a:prstGeom>
          <a:noFill/>
        </p:spPr>
        <p:txBody>
          <a:bodyPr wrap="square" rtlCol="0" anchor="t">
            <a:spAutoFit/>
          </a:bodyPr>
          <a:lstStyle/>
          <a:p>
            <a:pPr marL="342900" indent="-342900">
              <a:spcBef>
                <a:spcPts val="600"/>
              </a:spcBef>
              <a:buClr>
                <a:srgbClr val="318DC1"/>
              </a:buClr>
              <a:buSzPct val="125000"/>
              <a:buFont typeface="+mj-lt"/>
              <a:buAutoNum type="arabicPeriod" startAt="17"/>
            </a:pPr>
            <a:r>
              <a:rPr lang="en-US" sz="1400" dirty="0">
                <a:latin typeface="Roboto Medium" charset="0"/>
                <a:ea typeface="Roboto Medium" charset="0"/>
                <a:cs typeface="Roboto Medium" charset="0"/>
              </a:rPr>
              <a:t>Turnbull, </a:t>
            </a:r>
            <a:r>
              <a:rPr lang="en-US" sz="1400" dirty="0" err="1">
                <a:latin typeface="Roboto Medium" charset="0"/>
                <a:ea typeface="Roboto Medium" charset="0"/>
                <a:cs typeface="Roboto Medium" charset="0"/>
              </a:rPr>
              <a:t>Marilise</a:t>
            </a:r>
            <a:r>
              <a:rPr lang="en-US" sz="1400" dirty="0">
                <a:latin typeface="Roboto Medium" charset="0"/>
                <a:ea typeface="Roboto Medium" charset="0"/>
                <a:cs typeface="Roboto Medium" charset="0"/>
              </a:rPr>
              <a:t>; </a:t>
            </a:r>
            <a:r>
              <a:rPr lang="en-US" sz="1400" dirty="0" err="1">
                <a:latin typeface="Roboto Medium" charset="0"/>
                <a:ea typeface="Roboto Medium" charset="0"/>
                <a:cs typeface="Roboto Medium" charset="0"/>
              </a:rPr>
              <a:t>Sterrett</a:t>
            </a:r>
            <a:r>
              <a:rPr lang="en-US" sz="1400" dirty="0">
                <a:latin typeface="Roboto Medium" charset="0"/>
                <a:ea typeface="Roboto Medium" charset="0"/>
                <a:cs typeface="Roboto Medium" charset="0"/>
              </a:rPr>
              <a:t>, Charlotte L. &amp; </a:t>
            </a:r>
            <a:r>
              <a:rPr lang="en-US" sz="1400" dirty="0" err="1">
                <a:latin typeface="Roboto Medium" charset="0"/>
                <a:ea typeface="Roboto Medium" charset="0"/>
                <a:cs typeface="Roboto Medium" charset="0"/>
              </a:rPr>
              <a:t>Hilleboe</a:t>
            </a:r>
            <a:r>
              <a:rPr lang="en-US" sz="1400" dirty="0">
                <a:latin typeface="Roboto Medium" charset="0"/>
                <a:ea typeface="Roboto Medium" charset="0"/>
                <a:cs typeface="Roboto Medium" charset="0"/>
              </a:rPr>
              <a:t>, Amy. </a:t>
            </a:r>
            <a:r>
              <a:rPr lang="en-US" sz="1400" i="1" dirty="0">
                <a:latin typeface="Roboto" charset="0"/>
                <a:ea typeface="Roboto" charset="0"/>
                <a:cs typeface="Roboto" charset="0"/>
              </a:rPr>
              <a:t>Toward resilience. A guide to disaster risk reduction and climate change adaptation. </a:t>
            </a:r>
            <a:r>
              <a:rPr lang="en-US" sz="1400" dirty="0">
                <a:latin typeface="Roboto" charset="0"/>
                <a:ea typeface="Roboto" charset="0"/>
                <a:cs typeface="Roboto" charset="0"/>
              </a:rPr>
              <a:t>CRS. 2013</a:t>
            </a:r>
          </a:p>
          <a:p>
            <a:pPr marL="342900" indent="-342900">
              <a:spcBef>
                <a:spcPts val="600"/>
              </a:spcBef>
              <a:buClr>
                <a:srgbClr val="318DC1"/>
              </a:buClr>
              <a:buSzPct val="125000"/>
              <a:buFont typeface="+mj-lt"/>
              <a:buAutoNum type="arabicPeriod" startAt="17"/>
            </a:pPr>
            <a:r>
              <a:rPr lang="en-US" sz="1400" dirty="0">
                <a:latin typeface="Roboto Medium" charset="0"/>
                <a:ea typeface="Roboto Medium" charset="0"/>
                <a:cs typeface="Roboto Medium" charset="0"/>
              </a:rPr>
              <a:t>United Nations. </a:t>
            </a:r>
            <a:r>
              <a:rPr lang="en-US" sz="1400" i="1" dirty="0">
                <a:latin typeface="Roboto" charset="0"/>
                <a:ea typeface="Roboto" charset="0"/>
                <a:cs typeface="Roboto" charset="0"/>
              </a:rPr>
              <a:t>Sendai Framework for Disaster Risk Reduction 2015-2030. </a:t>
            </a:r>
            <a:r>
              <a:rPr lang="en-US" sz="1400" dirty="0">
                <a:latin typeface="Roboto" charset="0"/>
                <a:ea typeface="Roboto" charset="0"/>
                <a:cs typeface="Roboto" charset="0"/>
              </a:rPr>
              <a:t>2015</a:t>
            </a:r>
          </a:p>
          <a:p>
            <a:pPr marL="342900" indent="-342900">
              <a:spcBef>
                <a:spcPts val="600"/>
              </a:spcBef>
              <a:buClr>
                <a:srgbClr val="318DC1"/>
              </a:buClr>
              <a:buSzPct val="125000"/>
              <a:buFont typeface="+mj-lt"/>
              <a:buAutoNum type="arabicPeriod" startAt="17"/>
            </a:pPr>
            <a:r>
              <a:rPr lang="en-US" sz="1400" dirty="0">
                <a:latin typeface="Roboto Medium" charset="0"/>
                <a:ea typeface="Roboto Medium" charset="0"/>
                <a:cs typeface="Roboto Medium" charset="0"/>
              </a:rPr>
              <a:t>United Nations University &amp; Institute for Environment and Human Security. </a:t>
            </a:r>
            <a:r>
              <a:rPr lang="en-US" sz="1400" i="1" dirty="0">
                <a:latin typeface="Roboto" charset="0"/>
                <a:ea typeface="Roboto" charset="0"/>
                <a:cs typeface="Roboto" charset="0"/>
              </a:rPr>
              <a:t>World Risk Report 2016. </a:t>
            </a:r>
            <a:r>
              <a:rPr lang="en-US" sz="1400" dirty="0">
                <a:latin typeface="Roboto" charset="0"/>
                <a:ea typeface="Roboto" charset="0"/>
                <a:cs typeface="Roboto" charset="0"/>
              </a:rPr>
              <a:t>Not dated</a:t>
            </a:r>
          </a:p>
          <a:p>
            <a:pPr marL="342900" indent="-342900">
              <a:spcBef>
                <a:spcPts val="600"/>
              </a:spcBef>
              <a:buClr>
                <a:srgbClr val="318DC1"/>
              </a:buClr>
              <a:buSzPct val="125000"/>
              <a:buFont typeface="+mj-lt"/>
              <a:buAutoNum type="arabicPeriod" startAt="17"/>
            </a:pPr>
            <a:r>
              <a:rPr lang="en-US" sz="1400" dirty="0">
                <a:latin typeface="Roboto Medium" charset="0"/>
                <a:ea typeface="Roboto Medium" charset="0"/>
                <a:cs typeface="Roboto Medium" charset="0"/>
              </a:rPr>
              <a:t>Yemen Microfinance Network. </a:t>
            </a:r>
            <a:r>
              <a:rPr lang="en-US" sz="1400" i="1" dirty="0">
                <a:latin typeface="Roboto" charset="0"/>
                <a:ea typeface="Roboto" charset="0"/>
                <a:cs typeface="Roboto" charset="0"/>
              </a:rPr>
              <a:t>Microfinance in Yemen. Hopes vs. Reality. </a:t>
            </a:r>
            <a:r>
              <a:rPr lang="en-US" sz="1400" dirty="0">
                <a:latin typeface="Roboto" charset="0"/>
                <a:ea typeface="Roboto" charset="0"/>
                <a:cs typeface="Roboto" charset="0"/>
              </a:rPr>
              <a:t>July 2015</a:t>
            </a:r>
          </a:p>
        </p:txBody>
      </p:sp>
    </p:spTree>
    <p:extLst>
      <p:ext uri="{BB962C8B-B14F-4D97-AF65-F5344CB8AC3E}">
        <p14:creationId xmlns:p14="http://schemas.microsoft.com/office/powerpoint/2010/main" val="18769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3"/>
              </a:rPr>
              <a:t>http://www.preventionweb.net/english/professional/terminology/</a:t>
            </a:r>
            <a:r>
              <a:rPr lang="en-US" sz="1000" dirty="0">
                <a:latin typeface="Roboto Regular" charset="0"/>
              </a:rPr>
              <a:t>)</a:t>
            </a:r>
          </a:p>
        </p:txBody>
      </p:sp>
      <p:sp>
        <p:nvSpPr>
          <p:cNvPr id="17" name="TextBox 16"/>
          <p:cNvSpPr txBox="1"/>
          <p:nvPr/>
        </p:nvSpPr>
        <p:spPr>
          <a:xfrm>
            <a:off x="528320" y="1839589"/>
            <a:ext cx="766064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Disaster Risk Reduction: Core Policy Objectives </a:t>
            </a:r>
          </a:p>
        </p:txBody>
      </p:sp>
      <p:sp>
        <p:nvSpPr>
          <p:cNvPr id="18" name="TextBox 17"/>
          <p:cNvSpPr txBox="1"/>
          <p:nvPr/>
        </p:nvSpPr>
        <p:spPr>
          <a:xfrm>
            <a:off x="528320" y="2658139"/>
            <a:ext cx="3726181" cy="1392689"/>
          </a:xfrm>
          <a:prstGeom prst="rect">
            <a:avLst/>
          </a:prstGeom>
          <a:noFill/>
        </p:spPr>
        <p:txBody>
          <a:bodyPr wrap="square" rtlCol="0" anchor="t">
            <a:spAutoFit/>
          </a:bodyPr>
          <a:lstStyle/>
          <a:p>
            <a:pPr>
              <a:spcBef>
                <a:spcPts val="450"/>
              </a:spcBef>
            </a:pPr>
            <a:r>
              <a:rPr lang="en-US" dirty="0">
                <a:latin typeface="Roboto Medium" charset="0"/>
                <a:ea typeface="Roboto Medium" charset="0"/>
                <a:cs typeface="Roboto Medium" charset="0"/>
              </a:rPr>
              <a:t>Policy Objectives: </a:t>
            </a:r>
          </a:p>
          <a:p>
            <a:pPr marL="342900" indent="-342900">
              <a:spcBef>
                <a:spcPts val="450"/>
              </a:spcBef>
              <a:buFont typeface="+mj-lt"/>
              <a:buAutoNum type="arabicPeriod"/>
            </a:pPr>
            <a:r>
              <a:rPr lang="en-US" dirty="0">
                <a:latin typeface="Roboto" charset="0"/>
                <a:ea typeface="Roboto" charset="0"/>
                <a:cs typeface="Roboto" charset="0"/>
              </a:rPr>
              <a:t>Prevent new disaster risks; </a:t>
            </a:r>
          </a:p>
          <a:p>
            <a:pPr marL="342900" indent="-342900">
              <a:spcBef>
                <a:spcPts val="450"/>
              </a:spcBef>
              <a:buFont typeface="+mj-lt"/>
              <a:buAutoNum type="arabicPeriod"/>
            </a:pPr>
            <a:r>
              <a:rPr lang="en-US" dirty="0">
                <a:latin typeface="Roboto" charset="0"/>
                <a:ea typeface="Roboto" charset="0"/>
                <a:cs typeface="Roboto" charset="0"/>
              </a:rPr>
              <a:t>Reduce existing disaster risk; </a:t>
            </a:r>
          </a:p>
          <a:p>
            <a:pPr marL="342900" indent="-342900">
              <a:spcBef>
                <a:spcPts val="450"/>
              </a:spcBef>
              <a:buFont typeface="+mj-lt"/>
              <a:buAutoNum type="arabicPeriod"/>
            </a:pPr>
            <a:r>
              <a:rPr lang="en-US" dirty="0">
                <a:latin typeface="Roboto" charset="0"/>
                <a:ea typeface="Roboto" charset="0"/>
                <a:cs typeface="Roboto" charset="0"/>
              </a:rPr>
              <a:t>Managing residual risk</a:t>
            </a:r>
          </a:p>
        </p:txBody>
      </p:sp>
      <p:sp>
        <p:nvSpPr>
          <p:cNvPr id="19" name="Title 1"/>
          <p:cNvSpPr txBox="1">
            <a:spLocks/>
          </p:cNvSpPr>
          <p:nvPr/>
        </p:nvSpPr>
        <p:spPr>
          <a:xfrm>
            <a:off x="528320" y="745356"/>
            <a:ext cx="7924800" cy="524644"/>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baseline="0">
                <a:solidFill>
                  <a:schemeClr val="tx1"/>
                </a:solidFill>
                <a:latin typeface="Roboto" charset="0"/>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Policy Background</a:t>
            </a:r>
            <a:endParaRPr lang="en-CA" sz="3600" dirty="0">
              <a:solidFill>
                <a:srgbClr val="AE322B"/>
              </a:solidFill>
              <a:ea typeface="Roboto" charset="0"/>
              <a:cs typeface="Roboto" charset="0"/>
            </a:endParaRPr>
          </a:p>
        </p:txBody>
      </p:sp>
      <p:sp>
        <p:nvSpPr>
          <p:cNvPr id="20" name="TextBox 19"/>
          <p:cNvSpPr txBox="1"/>
          <p:nvPr/>
        </p:nvSpPr>
        <p:spPr>
          <a:xfrm>
            <a:off x="5175159" y="2658138"/>
            <a:ext cx="3359241" cy="1882567"/>
          </a:xfrm>
          <a:prstGeom prst="rect">
            <a:avLst/>
          </a:prstGeom>
          <a:noFill/>
        </p:spPr>
        <p:txBody>
          <a:bodyPr wrap="square" rtlCol="0" anchor="t">
            <a:spAutoFit/>
          </a:bodyPr>
          <a:lstStyle/>
          <a:p>
            <a:pPr>
              <a:spcBef>
                <a:spcPts val="450"/>
              </a:spcBef>
            </a:pPr>
            <a:r>
              <a:rPr lang="en-US" dirty="0">
                <a:latin typeface="Roboto Medium" charset="0"/>
                <a:ea typeface="Roboto Medium" charset="0"/>
                <a:cs typeface="Roboto Medium" charset="0"/>
              </a:rPr>
              <a:t>Contributes to:</a:t>
            </a:r>
          </a:p>
          <a:p>
            <a:pPr marL="342900" indent="-342900">
              <a:spcBef>
                <a:spcPts val="450"/>
              </a:spcBef>
              <a:buFont typeface="+mj-lt"/>
              <a:buAutoNum type="arabicPeriod"/>
            </a:pPr>
            <a:r>
              <a:rPr lang="en-US" dirty="0">
                <a:latin typeface="Roboto" charset="0"/>
                <a:ea typeface="Roboto" charset="0"/>
                <a:cs typeface="Roboto" charset="0"/>
              </a:rPr>
              <a:t>Strengthening resilience (economic, social, health and environmental)</a:t>
            </a:r>
          </a:p>
          <a:p>
            <a:pPr marL="342900" indent="-342900">
              <a:spcBef>
                <a:spcPts val="450"/>
              </a:spcBef>
              <a:buFont typeface="+mj-lt"/>
              <a:buAutoNum type="arabicPeriod"/>
            </a:pPr>
            <a:r>
              <a:rPr lang="en-US" dirty="0">
                <a:latin typeface="Roboto" charset="0"/>
                <a:ea typeface="Roboto" charset="0"/>
                <a:cs typeface="Roboto" charset="0"/>
              </a:rPr>
              <a:t>Achieving sustainable development</a:t>
            </a: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31241" t="24680"/>
          <a:stretch/>
        </p:blipFill>
        <p:spPr>
          <a:xfrm>
            <a:off x="4254501" y="3057220"/>
            <a:ext cx="593929" cy="594525"/>
          </a:xfrm>
          <a:prstGeom prst="rect">
            <a:avLst/>
          </a:prstGeom>
        </p:spPr>
      </p:pic>
    </p:spTree>
    <p:extLst>
      <p:ext uri="{BB962C8B-B14F-4D97-AF65-F5344CB8AC3E}">
        <p14:creationId xmlns:p14="http://schemas.microsoft.com/office/powerpoint/2010/main" val="155892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51816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Policy Background</a:t>
            </a:r>
          </a:p>
        </p:txBody>
      </p:sp>
      <p:sp>
        <p:nvSpPr>
          <p:cNvPr id="13" name="TextBox 12"/>
          <p:cNvSpPr txBox="1"/>
          <p:nvPr/>
        </p:nvSpPr>
        <p:spPr>
          <a:xfrm>
            <a:off x="528320" y="2440751"/>
            <a:ext cx="8006080" cy="3247043"/>
          </a:xfrm>
          <a:prstGeom prst="rect">
            <a:avLst/>
          </a:prstGeom>
          <a:noFill/>
        </p:spPr>
        <p:txBody>
          <a:bodyPr wrap="square" rtlCol="0" anchor="t">
            <a:spAutoFit/>
          </a:bodyPr>
          <a:lstStyle/>
          <a:p>
            <a:pPr>
              <a:spcBef>
                <a:spcPts val="450"/>
              </a:spcBef>
              <a:buClr>
                <a:srgbClr val="318DC1"/>
              </a:buClr>
              <a:buSzPct val="125000"/>
            </a:pPr>
            <a:r>
              <a:rPr lang="en-US" dirty="0">
                <a:latin typeface="Roboto Medium" charset="0"/>
                <a:ea typeface="Roboto Medium" charset="0"/>
                <a:cs typeface="Roboto Medium" charset="0"/>
              </a:rPr>
              <a:t>Voluntary global agreement on Disaster Risk Reduction:</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States have the primary role to reduce disaster risk</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Shared responsibility: local government, the private sector and other stakeholders</a:t>
            </a:r>
          </a:p>
          <a:p>
            <a:pPr lvl="1">
              <a:spcBef>
                <a:spcPts val="450"/>
              </a:spcBef>
              <a:buClr>
                <a:srgbClr val="318DC1"/>
              </a:buClr>
              <a:buSzPct val="125000"/>
            </a:pPr>
            <a:endParaRPr lang="en-US" dirty="0">
              <a:latin typeface="Roboto" charset="0"/>
              <a:ea typeface="Roboto" charset="0"/>
              <a:cs typeface="Roboto" charset="0"/>
            </a:endParaRPr>
          </a:p>
          <a:p>
            <a:pPr lvl="1">
              <a:spcBef>
                <a:spcPts val="450"/>
              </a:spcBef>
              <a:buClr>
                <a:srgbClr val="318DC1"/>
              </a:buClr>
              <a:buSzPct val="125000"/>
            </a:pPr>
            <a:r>
              <a:rPr lang="en-US" dirty="0">
                <a:latin typeface="Roboto Medium" charset="0"/>
                <a:ea typeface="Roboto Medium" charset="0"/>
                <a:cs typeface="Roboto Medium" charset="0"/>
              </a:rPr>
              <a:t>Expected Outcome</a:t>
            </a:r>
          </a:p>
          <a:p>
            <a:pPr lvl="1">
              <a:spcBef>
                <a:spcPts val="450"/>
              </a:spcBef>
              <a:buClr>
                <a:srgbClr val="318DC1"/>
              </a:buClr>
              <a:buSzPct val="125000"/>
            </a:pPr>
            <a:r>
              <a:rPr lang="en-US" i="1" dirty="0">
                <a:solidFill>
                  <a:srgbClr val="AE322B"/>
                </a:solidFill>
                <a:latin typeface="Roboto" charset="0"/>
                <a:ea typeface="Roboto" charset="0"/>
                <a:cs typeface="Roboto" charset="0"/>
              </a:rPr>
              <a:t>“Substantial reduction of disaster risk and losses in lives, livelihoods and health and in the economic, physical, social, cultural and environmental assets of persons, businesses, communities and countries”.</a:t>
            </a:r>
          </a:p>
          <a:p>
            <a:pPr marL="742950" lvl="1" indent="-285750">
              <a:spcBef>
                <a:spcPts val="450"/>
              </a:spcBef>
              <a:buClr>
                <a:srgbClr val="318DC1"/>
              </a:buClr>
              <a:buSzPct val="125000"/>
              <a:buFont typeface="Arial" charset="0"/>
              <a:buChar char="•"/>
            </a:pPr>
            <a:endParaRPr lang="en-US" dirty="0">
              <a:latin typeface="Roboto" charset="0"/>
              <a:ea typeface="Roboto" charset="0"/>
              <a:cs typeface="Roboto" charset="0"/>
            </a:endParaRPr>
          </a:p>
        </p:txBody>
      </p:sp>
      <p:sp>
        <p:nvSpPr>
          <p:cNvPr id="14" name="TextBox 13"/>
          <p:cNvSpPr txBox="1"/>
          <p:nvPr/>
        </p:nvSpPr>
        <p:spPr>
          <a:xfrm>
            <a:off x="518160" y="1848699"/>
            <a:ext cx="811784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Sendai Framework for Disaster Risk Reduction 2015-2030</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85862" b="84679"/>
          <a:stretch/>
        </p:blipFill>
        <p:spPr>
          <a:xfrm>
            <a:off x="609600" y="4042372"/>
            <a:ext cx="353060" cy="349616"/>
          </a:xfrm>
          <a:prstGeom prst="rect">
            <a:avLst/>
          </a:prstGeom>
        </p:spPr>
      </p:pic>
      <p:sp>
        <p:nvSpPr>
          <p:cNvPr id="17" name="TextBox 16"/>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4"/>
              </a:rPr>
              <a:t>http://www.preventionweb.net/english/professional/terminology/</a:t>
            </a:r>
            <a:r>
              <a:rPr lang="en-US" sz="1000" dirty="0">
                <a:latin typeface="Roboto Regular" charset="0"/>
              </a:rPr>
              <a:t>)</a:t>
            </a:r>
          </a:p>
        </p:txBody>
      </p:sp>
    </p:spTree>
    <p:extLst>
      <p:ext uri="{BB962C8B-B14F-4D97-AF65-F5344CB8AC3E}">
        <p14:creationId xmlns:p14="http://schemas.microsoft.com/office/powerpoint/2010/main" val="1924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Policy Background</a:t>
            </a:r>
          </a:p>
        </p:txBody>
      </p:sp>
      <p:sp>
        <p:nvSpPr>
          <p:cNvPr id="14" name="TextBox 13"/>
          <p:cNvSpPr txBox="1"/>
          <p:nvPr/>
        </p:nvSpPr>
        <p:spPr>
          <a:xfrm>
            <a:off x="76200" y="2971800"/>
            <a:ext cx="5404647" cy="2031325"/>
          </a:xfrm>
          <a:prstGeom prst="rect">
            <a:avLst/>
          </a:prstGeom>
          <a:noFill/>
        </p:spPr>
        <p:txBody>
          <a:bodyPr wrap="square" rtlCol="0" anchor="t">
            <a:spAutoFit/>
          </a:bodyPr>
          <a:lstStyle/>
          <a:p>
            <a:pPr lvl="1">
              <a:spcBef>
                <a:spcPts val="450"/>
              </a:spcBef>
              <a:buClr>
                <a:srgbClr val="318DC1"/>
              </a:buClr>
              <a:buSzPct val="125000"/>
            </a:pPr>
            <a:r>
              <a:rPr lang="en-US" i="1" dirty="0">
                <a:solidFill>
                  <a:srgbClr val="AE322B"/>
                </a:solidFill>
                <a:latin typeface="Roboto" charset="0"/>
                <a:ea typeface="Roboto" charset="0"/>
                <a:cs typeface="Roboto" charset="0"/>
              </a:rPr>
              <a:t>“The concept and practice of reducing the risk of disaster through systematic efforts to analyze and manage causal factors. It involves reducing exposure to hazards, lessening the vulnerability of people and property, managing land and the environment wisely, and improving preparedness for adverse events.”</a:t>
            </a:r>
            <a:endParaRPr lang="en-US" dirty="0">
              <a:latin typeface="Roboto" charset="0"/>
              <a:ea typeface="Roboto" charset="0"/>
              <a:cs typeface="Roboto" charset="0"/>
            </a:endParaRPr>
          </a:p>
        </p:txBody>
      </p:sp>
      <p:sp>
        <p:nvSpPr>
          <p:cNvPr id="17" name="TextBox 16"/>
          <p:cNvSpPr txBox="1"/>
          <p:nvPr/>
        </p:nvSpPr>
        <p:spPr>
          <a:xfrm>
            <a:off x="513080" y="1806267"/>
            <a:ext cx="811784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Minimum Economic Recovery Standards (MERS) </a:t>
            </a:r>
          </a:p>
        </p:txBody>
      </p:sp>
      <p:pic>
        <p:nvPicPr>
          <p:cNvPr id="3" name="Picture 2"/>
          <p:cNvPicPr>
            <a:picLocks noChangeAspect="1"/>
          </p:cNvPicPr>
          <p:nvPr/>
        </p:nvPicPr>
        <p:blipFill rotWithShape="1">
          <a:blip r:embed="rId3"/>
          <a:srcRect t="1511"/>
          <a:stretch/>
        </p:blipFill>
        <p:spPr>
          <a:xfrm>
            <a:off x="6005502" y="2514600"/>
            <a:ext cx="2528898" cy="3315688"/>
          </a:xfrm>
          <a:prstGeom prst="rect">
            <a:avLst/>
          </a:prstGeom>
        </p:spPr>
      </p:pic>
    </p:spTree>
    <p:extLst>
      <p:ext uri="{BB962C8B-B14F-4D97-AF65-F5344CB8AC3E}">
        <p14:creationId xmlns:p14="http://schemas.microsoft.com/office/powerpoint/2010/main" val="191897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08000" y="766525"/>
            <a:ext cx="6482080" cy="843932"/>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CA" sz="3600" dirty="0">
                <a:solidFill>
                  <a:srgbClr val="AE322B"/>
                </a:solidFill>
                <a:latin typeface="Roboto Regular" charset="0"/>
                <a:ea typeface="Roboto" panose="02000000000000000000" pitchFamily="2" charset="0"/>
                <a:cs typeface="Roboto" panose="02000000000000000000" pitchFamily="2" charset="0"/>
              </a:rPr>
              <a:t>DRR Concepts and Terms</a:t>
            </a:r>
          </a:p>
        </p:txBody>
      </p:sp>
      <p:sp>
        <p:nvSpPr>
          <p:cNvPr id="12" name="TextBox 11"/>
          <p:cNvSpPr txBox="1"/>
          <p:nvPr/>
        </p:nvSpPr>
        <p:spPr>
          <a:xfrm>
            <a:off x="528320" y="2440751"/>
            <a:ext cx="8006080" cy="2693045"/>
          </a:xfrm>
          <a:prstGeom prst="rect">
            <a:avLst/>
          </a:prstGeom>
          <a:noFill/>
        </p:spPr>
        <p:txBody>
          <a:bodyPr wrap="square" rtlCol="0" anchor="t">
            <a:spAutoFit/>
          </a:bodyPr>
          <a:lstStyle/>
          <a:p>
            <a:pPr>
              <a:spcBef>
                <a:spcPts val="450"/>
              </a:spcBef>
              <a:buClr>
                <a:srgbClr val="318DC1"/>
              </a:buClr>
              <a:buSzPct val="125000"/>
            </a:pPr>
            <a:r>
              <a:rPr lang="en-US" dirty="0">
                <a:latin typeface="Roboto Medium" charset="0"/>
                <a:ea typeface="Roboto Medium" charset="0"/>
                <a:cs typeface="Roboto Medium" charset="0"/>
              </a:rPr>
              <a:t>Take fifteen minutes to define and come up with a concrete example for each of the following concepts: </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Disaster</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Hazard</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Exposure</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Vulnerability</a:t>
            </a:r>
          </a:p>
          <a:p>
            <a:pPr lvl="1">
              <a:spcBef>
                <a:spcPts val="450"/>
              </a:spcBef>
              <a:buClr>
                <a:srgbClr val="318DC1"/>
              </a:buClr>
              <a:buSzPct val="125000"/>
            </a:pPr>
            <a:endParaRPr lang="en-US" dirty="0">
              <a:latin typeface="Roboto" charset="0"/>
              <a:ea typeface="Roboto" charset="0"/>
              <a:cs typeface="Roboto" charset="0"/>
            </a:endParaRPr>
          </a:p>
          <a:p>
            <a:pPr>
              <a:spcBef>
                <a:spcPts val="450"/>
              </a:spcBef>
              <a:buClr>
                <a:srgbClr val="318DC1"/>
              </a:buClr>
              <a:buSzPct val="125000"/>
            </a:pPr>
            <a:r>
              <a:rPr lang="en-US" dirty="0">
                <a:latin typeface="Roboto Medium" charset="0"/>
                <a:ea typeface="Roboto Medium" charset="0"/>
                <a:cs typeface="Roboto Medium" charset="0"/>
              </a:rPr>
              <a:t>Pick one or more group members to be a spokesperson</a:t>
            </a:r>
            <a:endParaRPr lang="en-US" dirty="0">
              <a:latin typeface="Roboto" charset="0"/>
              <a:ea typeface="Roboto" charset="0"/>
              <a:cs typeface="Roboto" charset="0"/>
            </a:endParaRPr>
          </a:p>
        </p:txBody>
      </p:sp>
      <p:sp>
        <p:nvSpPr>
          <p:cNvPr id="13" name="TextBox 12"/>
          <p:cNvSpPr txBox="1"/>
          <p:nvPr/>
        </p:nvSpPr>
        <p:spPr>
          <a:xfrm>
            <a:off x="508000" y="1820268"/>
            <a:ext cx="8117840" cy="461665"/>
          </a:xfrm>
          <a:prstGeom prst="rect">
            <a:avLst/>
          </a:prstGeom>
          <a:noFill/>
        </p:spPr>
        <p:txBody>
          <a:bodyPr wrap="square" rtlCol="0" anchor="t">
            <a:spAutoFit/>
          </a:bodyPr>
          <a:lstStyle/>
          <a:p>
            <a:r>
              <a:rPr lang="en-US" sz="2400" dirty="0">
                <a:latin typeface="Roboto Light" charset="0"/>
                <a:ea typeface="Roboto Light" charset="0"/>
                <a:cs typeface="Roboto Light" charset="0"/>
              </a:rPr>
              <a:t>Group Work: Definitions</a:t>
            </a:r>
          </a:p>
        </p:txBody>
      </p:sp>
      <p:sp>
        <p:nvSpPr>
          <p:cNvPr id="17" name="TextBox 16"/>
          <p:cNvSpPr txBox="1"/>
          <p:nvPr/>
        </p:nvSpPr>
        <p:spPr>
          <a:xfrm>
            <a:off x="528320" y="5571960"/>
            <a:ext cx="8006080" cy="246221"/>
          </a:xfrm>
          <a:prstGeom prst="rect">
            <a:avLst/>
          </a:prstGeom>
          <a:noFill/>
        </p:spPr>
        <p:txBody>
          <a:bodyPr wrap="square" rtlCol="0">
            <a:spAutoFit/>
          </a:bodyPr>
          <a:lstStyle/>
          <a:p>
            <a:r>
              <a:rPr lang="en-US" sz="1000" dirty="0">
                <a:latin typeface="Roboto Regular" charset="0"/>
              </a:rPr>
              <a:t>Source: UNISDR. 2 February 2017 (</a:t>
            </a:r>
            <a:r>
              <a:rPr lang="en-US" sz="1000" u="sng" dirty="0">
                <a:latin typeface="Roboto Regular" charset="0"/>
                <a:hlinkClick r:id="rId3"/>
              </a:rPr>
              <a:t>http://www.preventionweb.net/english/professional/terminology/</a:t>
            </a:r>
            <a:r>
              <a:rPr lang="en-US" sz="1000" dirty="0">
                <a:latin typeface="Roboto Regular" charset="0"/>
              </a:rPr>
              <a:t>)</a:t>
            </a:r>
          </a:p>
        </p:txBody>
      </p:sp>
      <p:sp>
        <p:nvSpPr>
          <p:cNvPr id="2" name="TextBox 1"/>
          <p:cNvSpPr txBox="1"/>
          <p:nvPr/>
        </p:nvSpPr>
        <p:spPr>
          <a:xfrm>
            <a:off x="2357120" y="3043751"/>
            <a:ext cx="2489200" cy="1051570"/>
          </a:xfrm>
          <a:prstGeom prst="rect">
            <a:avLst/>
          </a:prstGeom>
          <a:noFill/>
        </p:spPr>
        <p:txBody>
          <a:bodyPr wrap="square" rtlCol="0">
            <a:spAutoFit/>
          </a:bodyPr>
          <a:lstStyle/>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Capacity</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Disaster Risk</a:t>
            </a:r>
          </a:p>
          <a:p>
            <a:pPr marL="742950" lvl="1" indent="-285750">
              <a:spcBef>
                <a:spcPts val="450"/>
              </a:spcBef>
              <a:buClr>
                <a:srgbClr val="318DC1"/>
              </a:buClr>
              <a:buSzPct val="125000"/>
              <a:buFont typeface="Arial" charset="0"/>
              <a:buChar char="•"/>
            </a:pPr>
            <a:r>
              <a:rPr lang="en-US" dirty="0">
                <a:latin typeface="Roboto" charset="0"/>
                <a:ea typeface="Roboto" charset="0"/>
                <a:cs typeface="Roboto" charset="0"/>
              </a:rPr>
              <a:t>Resilience</a:t>
            </a:r>
            <a:endParaRPr lang="en-US" dirty="0">
              <a:latin typeface="Roboto Medium" charset="0"/>
              <a:ea typeface="Roboto Medium" charset="0"/>
              <a:cs typeface="Roboto Medium" charset="0"/>
            </a:endParaRPr>
          </a:p>
        </p:txBody>
      </p:sp>
    </p:spTree>
    <p:extLst>
      <p:ext uri="{BB962C8B-B14F-4D97-AF65-F5344CB8AC3E}">
        <p14:creationId xmlns:p14="http://schemas.microsoft.com/office/powerpoint/2010/main" val="191161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EP-2017-PPT" id="{812DED7E-145B-CA47-8137-FCD70235AF6F}" vid="{387455B4-3AB0-B745-B2FD-79BBAD32B1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18677</TotalTime>
  <Words>7161</Words>
  <Application>Microsoft Office PowerPoint</Application>
  <PresentationFormat>On-screen Show (4:3)</PresentationFormat>
  <Paragraphs>883</Paragraphs>
  <Slides>52</Slides>
  <Notes>51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Arial</vt:lpstr>
      <vt:lpstr>Calibri</vt:lpstr>
      <vt:lpstr>Century Gothic</vt:lpstr>
      <vt:lpstr>Mangal</vt:lpstr>
      <vt:lpstr>Roboto</vt:lpstr>
      <vt:lpstr>Roboto Light</vt:lpstr>
      <vt:lpstr>Roboto Medium</vt:lpstr>
      <vt:lpstr>Roboto Regular</vt:lpstr>
      <vt:lpstr>Symbol</vt:lpstr>
      <vt:lpstr>Times New Roman</vt:lpstr>
      <vt:lpstr>Wingdings</vt:lpstr>
      <vt:lpstr>Office Theme</vt:lpstr>
      <vt:lpstr>Disaster Promising Risk Reduction for Financial Service Providers:  Promising Practices for Building Resilience </vt:lpstr>
      <vt:lpstr>PowerPoint Presentation</vt:lpstr>
      <vt:lpstr>Workshop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ghassene jerandi</dc:creator>
  <cp:lastModifiedBy>Kimberly Jurczyk</cp:lastModifiedBy>
  <cp:revision>454</cp:revision>
  <dcterms:created xsi:type="dcterms:W3CDTF">2017-06-01T19:00:23Z</dcterms:created>
  <dcterms:modified xsi:type="dcterms:W3CDTF">2018-10-29T18:04:50Z</dcterms:modified>
</cp:coreProperties>
</file>